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18288000" cy="10287000"/>
  <p:embeddedFontLst>
    <p:embeddedFont>
      <p:font typeface="Arial Black" panose="020B0604020202020204" pitchFamily="34" charset="0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Lucida Sans" panose="020B0602030504020204" pitchFamily="34" charset="77"/>
      <p:regular r:id="rId32"/>
      <p:bold r:id="rId33"/>
      <p:italic r:id="rId34"/>
      <p:boldItalic r:id="rId35"/>
    </p:embeddedFont>
    <p:embeddedFont>
      <p:font typeface="Tahoma" panose="020B0604030504040204" pitchFamily="34" charset="0"/>
      <p:regular r:id="rId36"/>
      <p:bold r:id="rId37"/>
    </p:embeddedFont>
    <p:embeddedFont>
      <p:font typeface="Trebuchet MS" panose="020B0703020202090204" pitchFamily="34" charset="0"/>
      <p:regular r:id="rId38"/>
      <p:bold r:id="rId39"/>
      <p: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iPnu2IHYL4N0e50rbQDq95JBIv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69" d="100"/>
          <a:sy n="69" d="100"/>
        </p:scale>
        <p:origin x="256" y="5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1525"/>
            <a:ext cx="12192600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1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2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3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4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5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6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7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8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9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0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1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2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3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5"/>
          <p:cNvSpPr txBox="1">
            <a:spLocks noGrp="1"/>
          </p:cNvSpPr>
          <p:nvPr>
            <p:ph type="title"/>
          </p:nvPr>
        </p:nvSpPr>
        <p:spPr>
          <a:xfrm>
            <a:off x="5586113" y="196913"/>
            <a:ext cx="7115772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sng">
                <a:solidFill>
                  <a:srgbClr val="33333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body" idx="1"/>
          </p:nvPr>
        </p:nvSpPr>
        <p:spPr>
          <a:xfrm>
            <a:off x="877673" y="4545288"/>
            <a:ext cx="7454900" cy="513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>
                <a:solidFill>
                  <a:srgbClr val="33333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5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5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6"/>
          <p:cNvSpPr/>
          <p:nvPr/>
        </p:nvSpPr>
        <p:spPr>
          <a:xfrm>
            <a:off x="1196676" y="1028700"/>
            <a:ext cx="17088485" cy="14604"/>
          </a:xfrm>
          <a:custGeom>
            <a:avLst/>
            <a:gdLst/>
            <a:ahLst/>
            <a:cxnLst/>
            <a:rect l="l" t="t" r="r" b="b"/>
            <a:pathLst>
              <a:path w="17088485" h="14605" extrusionOk="0">
                <a:moveTo>
                  <a:pt x="0" y="0"/>
                </a:moveTo>
                <a:lnTo>
                  <a:pt x="17087898" y="14284"/>
                </a:lnTo>
              </a:path>
            </a:pathLst>
          </a:custGeom>
          <a:noFill/>
          <a:ln w="28550" cap="flat" cmpd="sng">
            <a:solidFill>
              <a:srgbClr val="89DF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1" name="Google Shape;2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68210" y="229032"/>
            <a:ext cx="6381749" cy="54292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6"/>
          <p:cNvSpPr/>
          <p:nvPr/>
        </p:nvSpPr>
        <p:spPr>
          <a:xfrm>
            <a:off x="1028699" y="9794899"/>
            <a:ext cx="17259300" cy="14604"/>
          </a:xfrm>
          <a:custGeom>
            <a:avLst/>
            <a:gdLst/>
            <a:ahLst/>
            <a:cxnLst/>
            <a:rect l="l" t="t" r="r" b="b"/>
            <a:pathLst>
              <a:path w="17259300" h="14604" extrusionOk="0">
                <a:moveTo>
                  <a:pt x="0" y="14287"/>
                </a:moveTo>
                <a:lnTo>
                  <a:pt x="17259298" y="0"/>
                </a:lnTo>
              </a:path>
            </a:pathLst>
          </a:custGeom>
          <a:noFill/>
          <a:ln w="28550" cap="flat" cmpd="sng">
            <a:solidFill>
              <a:srgbClr val="89DF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6"/>
          <p:cNvSpPr/>
          <p:nvPr/>
        </p:nvSpPr>
        <p:spPr>
          <a:xfrm>
            <a:off x="16713544" y="9809187"/>
            <a:ext cx="1575435" cy="478790"/>
          </a:xfrm>
          <a:custGeom>
            <a:avLst/>
            <a:gdLst/>
            <a:ahLst/>
            <a:cxnLst/>
            <a:rect l="l" t="t" r="r" b="b"/>
            <a:pathLst>
              <a:path w="1575434" h="478790" extrusionOk="0">
                <a:moveTo>
                  <a:pt x="1575303" y="478683"/>
                </a:moveTo>
                <a:lnTo>
                  <a:pt x="0" y="478683"/>
                </a:lnTo>
                <a:lnTo>
                  <a:pt x="0" y="0"/>
                </a:lnTo>
                <a:lnTo>
                  <a:pt x="1575303" y="0"/>
                </a:lnTo>
                <a:lnTo>
                  <a:pt x="1575303" y="478683"/>
                </a:lnTo>
                <a:close/>
              </a:path>
            </a:pathLst>
          </a:custGeom>
          <a:solidFill>
            <a:srgbClr val="3C64F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6"/>
          <p:cNvSpPr txBox="1">
            <a:spLocks noGrp="1"/>
          </p:cNvSpPr>
          <p:nvPr>
            <p:ph type="title"/>
          </p:nvPr>
        </p:nvSpPr>
        <p:spPr>
          <a:xfrm>
            <a:off x="5586113" y="196913"/>
            <a:ext cx="7115772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sng">
                <a:solidFill>
                  <a:srgbClr val="33333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body" idx="1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body" idx="2"/>
          </p:nvPr>
        </p:nvSpPr>
        <p:spPr>
          <a:xfrm>
            <a:off x="10754359" y="3431861"/>
            <a:ext cx="6500494" cy="67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7"/>
          <p:cNvSpPr txBox="1"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sng">
                <a:solidFill>
                  <a:srgbClr val="33333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subTitle" idx="1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>
                <a:solidFill>
                  <a:srgbClr val="33333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8"/>
          <p:cNvSpPr txBox="1">
            <a:spLocks noGrp="1"/>
          </p:cNvSpPr>
          <p:nvPr>
            <p:ph type="title"/>
          </p:nvPr>
        </p:nvSpPr>
        <p:spPr>
          <a:xfrm>
            <a:off x="5586113" y="196913"/>
            <a:ext cx="7115772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sng">
                <a:solidFill>
                  <a:srgbClr val="33333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9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" name="Google Shape;7;p24"/>
          <p:cNvSpPr txBox="1">
            <a:spLocks noGrp="1"/>
          </p:cNvSpPr>
          <p:nvPr>
            <p:ph type="title"/>
          </p:nvPr>
        </p:nvSpPr>
        <p:spPr>
          <a:xfrm>
            <a:off x="5586113" y="196913"/>
            <a:ext cx="7115772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sng" strike="noStrike" cap="none">
                <a:solidFill>
                  <a:srgbClr val="33333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body" idx="1"/>
          </p:nvPr>
        </p:nvSpPr>
        <p:spPr>
          <a:xfrm>
            <a:off x="877673" y="4545288"/>
            <a:ext cx="7454900" cy="513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rgbClr val="33333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4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4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lesliet@fundacionhonra.c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cademia@fundacionhonra.c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cademia@fundacionhonra.c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cademia@fundacionhonra.c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"/>
          <p:cNvSpPr/>
          <p:nvPr/>
        </p:nvSpPr>
        <p:spPr>
          <a:xfrm>
            <a:off x="0" y="9059914"/>
            <a:ext cx="6343650" cy="1227455"/>
          </a:xfrm>
          <a:custGeom>
            <a:avLst/>
            <a:gdLst/>
            <a:ahLst/>
            <a:cxnLst/>
            <a:rect l="l" t="t" r="r" b="b"/>
            <a:pathLst>
              <a:path w="6343650" h="1227454" extrusionOk="0">
                <a:moveTo>
                  <a:pt x="6343649" y="1227085"/>
                </a:moveTo>
                <a:lnTo>
                  <a:pt x="0" y="1227085"/>
                </a:lnTo>
                <a:lnTo>
                  <a:pt x="0" y="0"/>
                </a:lnTo>
                <a:lnTo>
                  <a:pt x="6343649" y="0"/>
                </a:lnTo>
                <a:lnTo>
                  <a:pt x="6343649" y="1227085"/>
                </a:lnTo>
                <a:close/>
              </a:path>
            </a:pathLst>
          </a:custGeom>
          <a:solidFill>
            <a:srgbClr val="6B6AF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" name="Google Shape;50;p1"/>
          <p:cNvSpPr/>
          <p:nvPr/>
        </p:nvSpPr>
        <p:spPr>
          <a:xfrm>
            <a:off x="6343649" y="655222"/>
            <a:ext cx="11941175" cy="740410"/>
          </a:xfrm>
          <a:custGeom>
            <a:avLst/>
            <a:gdLst/>
            <a:ahLst/>
            <a:cxnLst/>
            <a:rect l="l" t="t" r="r" b="b"/>
            <a:pathLst>
              <a:path w="11941175" h="740410" extrusionOk="0">
                <a:moveTo>
                  <a:pt x="11940975" y="739783"/>
                </a:moveTo>
                <a:lnTo>
                  <a:pt x="0" y="739783"/>
                </a:lnTo>
                <a:lnTo>
                  <a:pt x="0" y="0"/>
                </a:lnTo>
                <a:lnTo>
                  <a:pt x="11940975" y="0"/>
                </a:lnTo>
                <a:lnTo>
                  <a:pt x="11940975" y="739783"/>
                </a:lnTo>
                <a:close/>
              </a:path>
            </a:pathLst>
          </a:custGeom>
          <a:solidFill>
            <a:srgbClr val="6B6AF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51" name="Google Shape;5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83654"/>
            <a:ext cx="6343649" cy="557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32439" y="7780043"/>
            <a:ext cx="2162174" cy="21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12678" y="8010893"/>
            <a:ext cx="4057649" cy="1704974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"/>
          <p:cNvSpPr txBox="1"/>
          <p:nvPr/>
        </p:nvSpPr>
        <p:spPr>
          <a:xfrm>
            <a:off x="6648165" y="5875233"/>
            <a:ext cx="9313730" cy="1943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825" rIns="0" bIns="0" anchor="t" anchorCtr="0">
            <a:spAutoFit/>
          </a:bodyPr>
          <a:lstStyle/>
          <a:p>
            <a:pPr marL="12700" marR="5080" lvl="0" indent="0" algn="l" rtl="0">
              <a:lnSpc>
                <a:spcPct val="117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Derecho de Familia: </a:t>
            </a:r>
            <a:r>
              <a:rPr lang="en-US" sz="35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estrategias</a:t>
            </a:r>
            <a:r>
              <a:rPr lang="en-US" sz="35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y </a:t>
            </a:r>
            <a:r>
              <a:rPr lang="en-US" sz="35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metodologías</a:t>
            </a:r>
            <a:r>
              <a:rPr lang="en-US" sz="35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para </a:t>
            </a:r>
            <a:r>
              <a:rPr lang="en-US" sz="35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el</a:t>
            </a:r>
            <a:r>
              <a:rPr lang="en-US" sz="35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35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abordaje</a:t>
            </a:r>
            <a:r>
              <a:rPr lang="en-US" sz="35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legal, </a:t>
            </a:r>
            <a:r>
              <a:rPr lang="en-US" sz="35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psicológico</a:t>
            </a:r>
            <a:r>
              <a:rPr lang="en-US" sz="35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y social. 2° </a:t>
            </a:r>
            <a:r>
              <a:rPr lang="en-US" sz="35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Versión</a:t>
            </a:r>
            <a:r>
              <a:rPr lang="en-US" sz="35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.</a:t>
            </a:r>
            <a:endParaRPr sz="3500" dirty="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6648165" y="8639226"/>
            <a:ext cx="2162174" cy="42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Patrocinan</a:t>
            </a:r>
            <a:r>
              <a:rPr lang="en-US" sz="26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:</a:t>
            </a:r>
            <a:endParaRPr sz="2600" dirty="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6" name="Google Shape;56;p1"/>
          <p:cNvSpPr txBox="1">
            <a:spLocks noGrp="1"/>
          </p:cNvSpPr>
          <p:nvPr>
            <p:ph type="title"/>
          </p:nvPr>
        </p:nvSpPr>
        <p:spPr>
          <a:xfrm>
            <a:off x="6682404" y="1924107"/>
            <a:ext cx="9014460" cy="2149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3650" rIns="0" bIns="0" anchor="t" anchorCtr="0">
            <a:spAutoFit/>
          </a:bodyPr>
          <a:lstStyle/>
          <a:p>
            <a:pPr marL="12700" marR="5080" lvl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u="none" dirty="0" err="1"/>
              <a:t>Diplomado</a:t>
            </a:r>
            <a:r>
              <a:rPr lang="en-US" sz="7000" u="none" dirty="0"/>
              <a:t> Derecho de Familia</a:t>
            </a:r>
            <a:endParaRPr sz="7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 txBox="1"/>
          <p:nvPr/>
        </p:nvSpPr>
        <p:spPr>
          <a:xfrm>
            <a:off x="1196677" y="2092327"/>
            <a:ext cx="6518275" cy="791845"/>
          </a:xfrm>
          <a:prstGeom prst="rect">
            <a:avLst/>
          </a:prstGeom>
          <a:solidFill>
            <a:srgbClr val="89DFCA"/>
          </a:solidFill>
          <a:ln>
            <a:noFill/>
          </a:ln>
        </p:spPr>
        <p:txBody>
          <a:bodyPr spcFirstLastPara="1" wrap="square" lIns="0" tIns="244475" rIns="0" bIns="0" anchor="t" anchorCtr="0">
            <a:spAutoFit/>
          </a:bodyPr>
          <a:lstStyle/>
          <a:p>
            <a:pPr marL="254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Clase Magistral III</a:t>
            </a:r>
            <a:endParaRPr sz="19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7" name="Google Shape;247;p10"/>
          <p:cNvSpPr txBox="1">
            <a:spLocks noGrp="1"/>
          </p:cNvSpPr>
          <p:nvPr>
            <p:ph type="title"/>
          </p:nvPr>
        </p:nvSpPr>
        <p:spPr>
          <a:xfrm>
            <a:off x="1183977" y="1031942"/>
            <a:ext cx="4619664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 dirty="0">
                <a:latin typeface="Lucida Sans"/>
                <a:ea typeface="Lucida Sans"/>
                <a:cs typeface="Lucida Sans"/>
                <a:sym typeface="Lucida Sans"/>
              </a:rPr>
              <a:t>CONTENIDO</a:t>
            </a:r>
            <a:endParaRPr dirty="0"/>
          </a:p>
        </p:txBody>
      </p:sp>
      <p:sp>
        <p:nvSpPr>
          <p:cNvPr id="248" name="Google Shape;248;p10"/>
          <p:cNvSpPr txBox="1"/>
          <p:nvPr/>
        </p:nvSpPr>
        <p:spPr>
          <a:xfrm>
            <a:off x="16939119" y="9871954"/>
            <a:ext cx="112395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EFEFEF"/>
                </a:solidFill>
                <a:latin typeface="Arial Black"/>
                <a:ea typeface="Arial Black"/>
                <a:cs typeface="Arial Black"/>
                <a:sym typeface="Arial Black"/>
              </a:rPr>
              <a:t>Página 7</a:t>
            </a:r>
            <a:endParaRPr sz="20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49" name="Google Shape;249;p10"/>
          <p:cNvSpPr txBox="1"/>
          <p:nvPr/>
        </p:nvSpPr>
        <p:spPr>
          <a:xfrm>
            <a:off x="1033400" y="9871954"/>
            <a:ext cx="4770241" cy="330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3C64FA"/>
                </a:solidFill>
                <a:latin typeface="Arial Black"/>
                <a:ea typeface="Arial Black"/>
                <a:cs typeface="Arial Black"/>
                <a:sym typeface="Arial Black"/>
              </a:rPr>
              <a:t>Diplomado</a:t>
            </a:r>
            <a:r>
              <a:rPr lang="en-US" sz="2000" dirty="0">
                <a:solidFill>
                  <a:srgbClr val="3C64FA"/>
                </a:solidFill>
                <a:latin typeface="Arial Black"/>
                <a:ea typeface="Arial Black"/>
                <a:cs typeface="Arial Black"/>
                <a:sym typeface="Arial Black"/>
              </a:rPr>
              <a:t> Derecho de Familia</a:t>
            </a:r>
            <a:endParaRPr sz="200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50" name="Google Shape;250;p10"/>
          <p:cNvSpPr/>
          <p:nvPr/>
        </p:nvSpPr>
        <p:spPr>
          <a:xfrm>
            <a:off x="1196677" y="3127271"/>
            <a:ext cx="6496685" cy="0"/>
          </a:xfrm>
          <a:custGeom>
            <a:avLst/>
            <a:gdLst/>
            <a:ahLst/>
            <a:cxnLst/>
            <a:rect l="l" t="t" r="r" b="b"/>
            <a:pathLst>
              <a:path w="6496684" h="120000" extrusionOk="0">
                <a:moveTo>
                  <a:pt x="0" y="0"/>
                </a:moveTo>
                <a:lnTo>
                  <a:pt x="6496108" y="0"/>
                </a:lnTo>
              </a:path>
            </a:pathLst>
          </a:custGeom>
          <a:noFill/>
          <a:ln w="38075" cap="flat" cmpd="sng">
            <a:solidFill>
              <a:srgbClr val="3C6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1" name="Google Shape;251;p10"/>
          <p:cNvSpPr/>
          <p:nvPr/>
        </p:nvSpPr>
        <p:spPr>
          <a:xfrm>
            <a:off x="1196677" y="3977294"/>
            <a:ext cx="6496685" cy="0"/>
          </a:xfrm>
          <a:custGeom>
            <a:avLst/>
            <a:gdLst/>
            <a:ahLst/>
            <a:cxnLst/>
            <a:rect l="l" t="t" r="r" b="b"/>
            <a:pathLst>
              <a:path w="6496684" h="120000" extrusionOk="0">
                <a:moveTo>
                  <a:pt x="0" y="0"/>
                </a:moveTo>
                <a:lnTo>
                  <a:pt x="6496108" y="0"/>
                </a:lnTo>
              </a:path>
            </a:pathLst>
          </a:custGeom>
          <a:noFill/>
          <a:ln w="38075" cap="flat" cmpd="sng">
            <a:solidFill>
              <a:srgbClr val="3C6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2" name="Google Shape;252;p10"/>
          <p:cNvSpPr/>
          <p:nvPr/>
        </p:nvSpPr>
        <p:spPr>
          <a:xfrm>
            <a:off x="1196677" y="4861384"/>
            <a:ext cx="6496685" cy="0"/>
          </a:xfrm>
          <a:custGeom>
            <a:avLst/>
            <a:gdLst/>
            <a:ahLst/>
            <a:cxnLst/>
            <a:rect l="l" t="t" r="r" b="b"/>
            <a:pathLst>
              <a:path w="6496684" h="120000" extrusionOk="0">
                <a:moveTo>
                  <a:pt x="0" y="0"/>
                </a:moveTo>
                <a:lnTo>
                  <a:pt x="6496108" y="0"/>
                </a:lnTo>
              </a:path>
            </a:pathLst>
          </a:custGeom>
          <a:noFill/>
          <a:ln w="38075" cap="flat" cmpd="sng">
            <a:solidFill>
              <a:srgbClr val="3C6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3" name="Google Shape;253;p10"/>
          <p:cNvSpPr txBox="1"/>
          <p:nvPr/>
        </p:nvSpPr>
        <p:spPr>
          <a:xfrm>
            <a:off x="1198138" y="3380771"/>
            <a:ext cx="5736061" cy="1079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2666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Lucida Sans"/>
                <a:ea typeface="Lucida Sans"/>
                <a:cs typeface="Lucida Sans"/>
                <a:sym typeface="Lucida Sans"/>
              </a:rPr>
              <a:t>Profesora: Carolina Contreras Berríos.</a:t>
            </a:r>
            <a:endParaRPr sz="1700"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2150"/>
              </a:spcBef>
              <a:spcAft>
                <a:spcPts val="0"/>
              </a:spcAft>
              <a:buNone/>
            </a:pPr>
            <a:endParaRPr sz="1700">
              <a:latin typeface="Lucida Sans"/>
              <a:ea typeface="Lucida Sans"/>
              <a:cs typeface="Lucida Sans"/>
              <a:sym typeface="Lucida Sans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Lucida Sans"/>
                <a:ea typeface="Lucida Sans"/>
                <a:cs typeface="Lucida Sans"/>
                <a:sym typeface="Lucida Sans"/>
              </a:rPr>
              <a:t>Fecha: Jueves 14 de noviembre de 19.00 a 22.00 horas.</a:t>
            </a:r>
            <a:endParaRPr sz="17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54" name="Google Shape;254;p10"/>
          <p:cNvSpPr txBox="1"/>
          <p:nvPr/>
        </p:nvSpPr>
        <p:spPr>
          <a:xfrm>
            <a:off x="1183965" y="5176853"/>
            <a:ext cx="1293530" cy="274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Contenido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:</a:t>
            </a:r>
            <a:endParaRPr sz="1700" dirty="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55" name="Google Shape;255;p10"/>
          <p:cNvSpPr txBox="1"/>
          <p:nvPr/>
        </p:nvSpPr>
        <p:spPr>
          <a:xfrm>
            <a:off x="2496545" y="5153844"/>
            <a:ext cx="5187292" cy="536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“Ley 21.430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sobre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Garantías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y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Protección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de Derechos de la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Niñez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y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Adolescencia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.”</a:t>
            </a:r>
            <a:endParaRPr dirty="0"/>
          </a:p>
        </p:txBody>
      </p:sp>
      <p:sp>
        <p:nvSpPr>
          <p:cNvPr id="256" name="Google Shape;256;p10"/>
          <p:cNvSpPr/>
          <p:nvPr/>
        </p:nvSpPr>
        <p:spPr>
          <a:xfrm>
            <a:off x="9143999" y="1035846"/>
            <a:ext cx="9144000" cy="478155"/>
          </a:xfrm>
          <a:custGeom>
            <a:avLst/>
            <a:gdLst/>
            <a:ahLst/>
            <a:cxnLst/>
            <a:rect l="l" t="t" r="r" b="b"/>
            <a:pathLst>
              <a:path w="9144000" h="478155" extrusionOk="0">
                <a:moveTo>
                  <a:pt x="9143999" y="477812"/>
                </a:moveTo>
                <a:lnTo>
                  <a:pt x="0" y="477812"/>
                </a:lnTo>
                <a:lnTo>
                  <a:pt x="0" y="0"/>
                </a:lnTo>
                <a:lnTo>
                  <a:pt x="9143999" y="0"/>
                </a:lnTo>
                <a:lnTo>
                  <a:pt x="9143999" y="477812"/>
                </a:lnTo>
                <a:close/>
              </a:path>
            </a:pathLst>
          </a:custGeom>
          <a:solidFill>
            <a:srgbClr val="3C64F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7" name="Google Shape;257;p10"/>
          <p:cNvSpPr txBox="1"/>
          <p:nvPr/>
        </p:nvSpPr>
        <p:spPr>
          <a:xfrm>
            <a:off x="10570757" y="2092327"/>
            <a:ext cx="6518275" cy="791845"/>
          </a:xfrm>
          <a:prstGeom prst="rect">
            <a:avLst/>
          </a:prstGeom>
          <a:solidFill>
            <a:srgbClr val="89DFCA"/>
          </a:solidFill>
          <a:ln>
            <a:noFill/>
          </a:ln>
        </p:spPr>
        <p:txBody>
          <a:bodyPr spcFirstLastPara="1" wrap="square" lIns="0" tIns="114300" rIns="0" bIns="0" anchor="t" anchorCtr="0">
            <a:spAutoFit/>
          </a:bodyPr>
          <a:lstStyle/>
          <a:p>
            <a:pPr marL="2354580" marR="188595" lvl="0" indent="-2156459" algn="l" rtl="0">
              <a:lnSpc>
                <a:spcPct val="1184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Módulo VI “Violencia Intrafamiliar: Maltrato Infantil y abuso sexual II”</a:t>
            </a:r>
            <a:endParaRPr sz="19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8" name="Google Shape;258;p10"/>
          <p:cNvSpPr/>
          <p:nvPr/>
        </p:nvSpPr>
        <p:spPr>
          <a:xfrm>
            <a:off x="10570757" y="3127271"/>
            <a:ext cx="6496685" cy="0"/>
          </a:xfrm>
          <a:custGeom>
            <a:avLst/>
            <a:gdLst/>
            <a:ahLst/>
            <a:cxnLst/>
            <a:rect l="l" t="t" r="r" b="b"/>
            <a:pathLst>
              <a:path w="6496684" h="120000" extrusionOk="0">
                <a:moveTo>
                  <a:pt x="0" y="0"/>
                </a:moveTo>
                <a:lnTo>
                  <a:pt x="6496108" y="0"/>
                </a:lnTo>
              </a:path>
            </a:pathLst>
          </a:custGeom>
          <a:noFill/>
          <a:ln w="38075" cap="flat" cmpd="sng">
            <a:solidFill>
              <a:srgbClr val="3C6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9" name="Google Shape;259;p10"/>
          <p:cNvSpPr/>
          <p:nvPr/>
        </p:nvSpPr>
        <p:spPr>
          <a:xfrm>
            <a:off x="10570757" y="3977294"/>
            <a:ext cx="6496685" cy="0"/>
          </a:xfrm>
          <a:custGeom>
            <a:avLst/>
            <a:gdLst/>
            <a:ahLst/>
            <a:cxnLst/>
            <a:rect l="l" t="t" r="r" b="b"/>
            <a:pathLst>
              <a:path w="6496684" h="120000" extrusionOk="0">
                <a:moveTo>
                  <a:pt x="0" y="0"/>
                </a:moveTo>
                <a:lnTo>
                  <a:pt x="6496108" y="0"/>
                </a:lnTo>
              </a:path>
            </a:pathLst>
          </a:custGeom>
          <a:noFill/>
          <a:ln w="38075" cap="flat" cmpd="sng">
            <a:solidFill>
              <a:srgbClr val="3C6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0" name="Google Shape;260;p10"/>
          <p:cNvSpPr/>
          <p:nvPr/>
        </p:nvSpPr>
        <p:spPr>
          <a:xfrm>
            <a:off x="10570757" y="4861384"/>
            <a:ext cx="6496685" cy="0"/>
          </a:xfrm>
          <a:custGeom>
            <a:avLst/>
            <a:gdLst/>
            <a:ahLst/>
            <a:cxnLst/>
            <a:rect l="l" t="t" r="r" b="b"/>
            <a:pathLst>
              <a:path w="6496684" h="120000" extrusionOk="0">
                <a:moveTo>
                  <a:pt x="0" y="0"/>
                </a:moveTo>
                <a:lnTo>
                  <a:pt x="6496108" y="0"/>
                </a:lnTo>
              </a:path>
            </a:pathLst>
          </a:custGeom>
          <a:noFill/>
          <a:ln w="38075" cap="flat" cmpd="sng">
            <a:solidFill>
              <a:srgbClr val="3C6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1" name="Google Shape;261;p10"/>
          <p:cNvSpPr txBox="1"/>
          <p:nvPr/>
        </p:nvSpPr>
        <p:spPr>
          <a:xfrm>
            <a:off x="10558057" y="5153844"/>
            <a:ext cx="1129030" cy="28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Lucida Sans"/>
                <a:ea typeface="Lucida Sans"/>
                <a:cs typeface="Lucida Sans"/>
                <a:sym typeface="Lucida Sans"/>
              </a:rPr>
              <a:t>Contenido:</a:t>
            </a:r>
            <a:endParaRPr sz="1700"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262" name="Google Shape;26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35725" y="5268080"/>
            <a:ext cx="76200" cy="7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35725" y="5763380"/>
            <a:ext cx="76200" cy="7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35725" y="6011030"/>
            <a:ext cx="76200" cy="76199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0"/>
          <p:cNvSpPr txBox="1"/>
          <p:nvPr/>
        </p:nvSpPr>
        <p:spPr>
          <a:xfrm>
            <a:off x="10586383" y="3399432"/>
            <a:ext cx="6462009" cy="2966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Profesora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: Carolina Duque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Duvauchelle</a:t>
            </a:r>
            <a:endParaRPr sz="1700" dirty="0"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490"/>
              </a:spcBef>
              <a:spcAft>
                <a:spcPts val="0"/>
              </a:spcAft>
              <a:buNone/>
            </a:pPr>
            <a:endParaRPr sz="1700" dirty="0">
              <a:latin typeface="Lucida Sans"/>
              <a:ea typeface="Lucida Sans"/>
              <a:cs typeface="Lucida Sans"/>
              <a:sym typeface="Lucida Sans"/>
            </a:endParaRPr>
          </a:p>
          <a:p>
            <a:pPr marL="741045" marR="702310" lvl="0" indent="-728980" algn="l" rtl="0">
              <a:lnSpc>
                <a:spcPct val="1147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Fecha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: Martes 19  de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noviembre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de 19.00 a 22.00 horas. Jueves 21 de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noviembre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de 19.00 a 22.00 horas.</a:t>
            </a:r>
            <a:endParaRPr sz="1700" dirty="0"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445"/>
              </a:spcBef>
              <a:spcAft>
                <a:spcPts val="0"/>
              </a:spcAft>
              <a:buNone/>
            </a:pPr>
            <a:endParaRPr sz="1700" dirty="0">
              <a:latin typeface="Lucida Sans"/>
              <a:ea typeface="Lucida Sans"/>
              <a:cs typeface="Lucida Sans"/>
              <a:sym typeface="Lucida Sans"/>
            </a:endParaRPr>
          </a:p>
          <a:p>
            <a:pPr marL="1663700" marR="5080" lvl="0" indent="0" algn="just" rtl="0">
              <a:lnSpc>
                <a:spcPct val="1147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Dinámica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y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fenomenología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de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abuso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sexual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infantil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.</a:t>
            </a:r>
            <a:endParaRPr sz="1700" dirty="0">
              <a:latin typeface="Lucida Sans"/>
              <a:ea typeface="Lucida Sans"/>
              <a:cs typeface="Lucida Sans"/>
              <a:sym typeface="Lucida Sans"/>
            </a:endParaRPr>
          </a:p>
          <a:p>
            <a:pPr marL="1663700" marR="320040" lvl="0" indent="0" algn="just" rtl="0">
              <a:lnSpc>
                <a:spcPct val="1147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Consecuencias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del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abuso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sexual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infantil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.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Características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de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agresores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/as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sexuales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infantiles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.</a:t>
            </a:r>
            <a:endParaRPr sz="1700" dirty="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66" name="Google Shape;266;p10"/>
          <p:cNvSpPr/>
          <p:nvPr/>
        </p:nvSpPr>
        <p:spPr>
          <a:xfrm>
            <a:off x="9143971" y="2095424"/>
            <a:ext cx="9525" cy="7163434"/>
          </a:xfrm>
          <a:custGeom>
            <a:avLst/>
            <a:gdLst/>
            <a:ahLst/>
            <a:cxnLst/>
            <a:rect l="l" t="t" r="r" b="b"/>
            <a:pathLst>
              <a:path w="9525" h="7163434" extrusionOk="0">
                <a:moveTo>
                  <a:pt x="0" y="7162848"/>
                </a:moveTo>
                <a:lnTo>
                  <a:pt x="9520" y="0"/>
                </a:lnTo>
              </a:path>
            </a:pathLst>
          </a:custGeom>
          <a:noFill/>
          <a:ln w="19025" cap="flat" cmpd="sng">
            <a:solidFill>
              <a:srgbClr val="3C6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1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2" name="Google Shape;272;p11"/>
          <p:cNvSpPr/>
          <p:nvPr/>
        </p:nvSpPr>
        <p:spPr>
          <a:xfrm>
            <a:off x="802210" y="1028700"/>
            <a:ext cx="16459835" cy="0"/>
          </a:xfrm>
          <a:custGeom>
            <a:avLst/>
            <a:gdLst/>
            <a:ahLst/>
            <a:cxnLst/>
            <a:rect l="l" t="t" r="r" b="b"/>
            <a:pathLst>
              <a:path w="16459835" h="120000" extrusionOk="0">
                <a:moveTo>
                  <a:pt x="0" y="0"/>
                </a:moveTo>
                <a:lnTo>
                  <a:pt x="16459320" y="0"/>
                </a:lnTo>
              </a:path>
            </a:pathLst>
          </a:custGeom>
          <a:noFill/>
          <a:ln w="28550" cap="flat" cmpd="sng">
            <a:solidFill>
              <a:srgbClr val="89DF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73" name="Google Shape;27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210" y="305231"/>
            <a:ext cx="6381749" cy="542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4" name="Google Shape;274;p11"/>
          <p:cNvGrpSpPr/>
          <p:nvPr/>
        </p:nvGrpSpPr>
        <p:grpSpPr>
          <a:xfrm>
            <a:off x="14982" y="9794899"/>
            <a:ext cx="17247063" cy="478790"/>
            <a:chOff x="14982" y="9794899"/>
            <a:chExt cx="17247063" cy="478790"/>
          </a:xfrm>
        </p:grpSpPr>
        <p:sp>
          <p:nvSpPr>
            <p:cNvPr id="275" name="Google Shape;275;p11"/>
            <p:cNvSpPr/>
            <p:nvPr/>
          </p:nvSpPr>
          <p:spPr>
            <a:xfrm>
              <a:off x="802210" y="9794899"/>
              <a:ext cx="16459835" cy="0"/>
            </a:xfrm>
            <a:custGeom>
              <a:avLst/>
              <a:gdLst/>
              <a:ahLst/>
              <a:cxnLst/>
              <a:rect l="l" t="t" r="r" b="b"/>
              <a:pathLst>
                <a:path w="16459835" h="120000" extrusionOk="0">
                  <a:moveTo>
                    <a:pt x="0" y="0"/>
                  </a:moveTo>
                  <a:lnTo>
                    <a:pt x="16459320" y="0"/>
                  </a:lnTo>
                </a:path>
              </a:pathLst>
            </a:custGeom>
            <a:noFill/>
            <a:ln w="28550" cap="flat" cmpd="sng">
              <a:solidFill>
                <a:srgbClr val="89DF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14982" y="9794899"/>
              <a:ext cx="1575435" cy="478790"/>
            </a:xfrm>
            <a:custGeom>
              <a:avLst/>
              <a:gdLst/>
              <a:ahLst/>
              <a:cxnLst/>
              <a:rect l="l" t="t" r="r" b="b"/>
              <a:pathLst>
                <a:path w="1575435" h="478790" extrusionOk="0">
                  <a:moveTo>
                    <a:pt x="1575303" y="478683"/>
                  </a:moveTo>
                  <a:lnTo>
                    <a:pt x="0" y="478683"/>
                  </a:lnTo>
                  <a:lnTo>
                    <a:pt x="0" y="0"/>
                  </a:lnTo>
                  <a:lnTo>
                    <a:pt x="1575303" y="0"/>
                  </a:lnTo>
                  <a:lnTo>
                    <a:pt x="1575303" y="478683"/>
                  </a:lnTo>
                  <a:close/>
                </a:path>
              </a:pathLst>
            </a:custGeom>
            <a:solidFill>
              <a:srgbClr val="3C64F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77" name="Google Shape;277;p11"/>
          <p:cNvSpPr txBox="1"/>
          <p:nvPr/>
        </p:nvSpPr>
        <p:spPr>
          <a:xfrm>
            <a:off x="1028699" y="2143416"/>
            <a:ext cx="6518275" cy="791845"/>
          </a:xfrm>
          <a:prstGeom prst="rect">
            <a:avLst/>
          </a:prstGeom>
          <a:solidFill>
            <a:srgbClr val="89DFCA"/>
          </a:solidFill>
          <a:ln>
            <a:noFill/>
          </a:ln>
        </p:spPr>
        <p:txBody>
          <a:bodyPr spcFirstLastPara="1" wrap="square" lIns="0" tIns="244475" rIns="0" bIns="0" anchor="t" anchorCtr="0">
            <a:spAutoFit/>
          </a:bodyPr>
          <a:lstStyle/>
          <a:p>
            <a:pPr marL="254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Clase Magistral IV</a:t>
            </a:r>
            <a:endParaRPr sz="19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8" name="Google Shape;278;p11"/>
          <p:cNvSpPr txBox="1">
            <a:spLocks noGrp="1"/>
          </p:cNvSpPr>
          <p:nvPr>
            <p:ph type="title"/>
          </p:nvPr>
        </p:nvSpPr>
        <p:spPr>
          <a:xfrm>
            <a:off x="13507930" y="1023219"/>
            <a:ext cx="3716654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>
                <a:latin typeface="Tahoma"/>
                <a:ea typeface="Tahoma"/>
                <a:cs typeface="Tahoma"/>
                <a:sym typeface="Tahoma"/>
              </a:rPr>
              <a:t>CONTENIDO</a:t>
            </a:r>
            <a:endParaRPr/>
          </a:p>
        </p:txBody>
      </p:sp>
      <p:sp>
        <p:nvSpPr>
          <p:cNvPr id="279" name="Google Shape;279;p11"/>
          <p:cNvSpPr txBox="1"/>
          <p:nvPr/>
        </p:nvSpPr>
        <p:spPr>
          <a:xfrm>
            <a:off x="240556" y="9857657"/>
            <a:ext cx="2088011" cy="330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EFEFEF"/>
                </a:solidFill>
                <a:latin typeface="Arial Black"/>
                <a:ea typeface="Arial Black"/>
                <a:cs typeface="Arial Black"/>
                <a:sym typeface="Arial Black"/>
              </a:rPr>
              <a:t>Página</a:t>
            </a:r>
            <a:r>
              <a:rPr lang="en-US" sz="2000" dirty="0">
                <a:solidFill>
                  <a:srgbClr val="EFEFEF"/>
                </a:solidFill>
                <a:latin typeface="Arial Black"/>
                <a:ea typeface="Arial Black"/>
                <a:cs typeface="Arial Black"/>
                <a:sym typeface="Arial Black"/>
              </a:rPr>
              <a:t> 8</a:t>
            </a:r>
            <a:endParaRPr sz="200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80" name="Google Shape;280;p11"/>
          <p:cNvSpPr txBox="1"/>
          <p:nvPr/>
        </p:nvSpPr>
        <p:spPr>
          <a:xfrm>
            <a:off x="13255251" y="9857657"/>
            <a:ext cx="3999229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C64FA"/>
                </a:solidFill>
                <a:latin typeface="Arial Black"/>
                <a:ea typeface="Arial Black"/>
                <a:cs typeface="Arial Black"/>
                <a:sym typeface="Arial Black"/>
              </a:rPr>
              <a:t>Diplomado Derecho de Familia</a:t>
            </a:r>
            <a:endParaRPr sz="20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81" name="Google Shape;281;p11"/>
          <p:cNvSpPr/>
          <p:nvPr/>
        </p:nvSpPr>
        <p:spPr>
          <a:xfrm>
            <a:off x="1028700" y="3178363"/>
            <a:ext cx="6496685" cy="0"/>
          </a:xfrm>
          <a:custGeom>
            <a:avLst/>
            <a:gdLst/>
            <a:ahLst/>
            <a:cxnLst/>
            <a:rect l="l" t="t" r="r" b="b"/>
            <a:pathLst>
              <a:path w="6496684" h="120000" extrusionOk="0">
                <a:moveTo>
                  <a:pt x="0" y="0"/>
                </a:moveTo>
                <a:lnTo>
                  <a:pt x="6496108" y="0"/>
                </a:lnTo>
              </a:path>
            </a:pathLst>
          </a:custGeom>
          <a:noFill/>
          <a:ln w="38075" cap="flat" cmpd="sng">
            <a:solidFill>
              <a:srgbClr val="3C6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2" name="Google Shape;282;p11"/>
          <p:cNvSpPr/>
          <p:nvPr/>
        </p:nvSpPr>
        <p:spPr>
          <a:xfrm>
            <a:off x="1028700" y="4028385"/>
            <a:ext cx="6496685" cy="0"/>
          </a:xfrm>
          <a:custGeom>
            <a:avLst/>
            <a:gdLst/>
            <a:ahLst/>
            <a:cxnLst/>
            <a:rect l="l" t="t" r="r" b="b"/>
            <a:pathLst>
              <a:path w="6496684" h="120000" extrusionOk="0">
                <a:moveTo>
                  <a:pt x="0" y="0"/>
                </a:moveTo>
                <a:lnTo>
                  <a:pt x="6496108" y="0"/>
                </a:lnTo>
              </a:path>
            </a:pathLst>
          </a:custGeom>
          <a:noFill/>
          <a:ln w="38075" cap="flat" cmpd="sng">
            <a:solidFill>
              <a:srgbClr val="3C6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3" name="Google Shape;283;p11"/>
          <p:cNvSpPr/>
          <p:nvPr/>
        </p:nvSpPr>
        <p:spPr>
          <a:xfrm>
            <a:off x="1028700" y="4912475"/>
            <a:ext cx="6496685" cy="0"/>
          </a:xfrm>
          <a:custGeom>
            <a:avLst/>
            <a:gdLst/>
            <a:ahLst/>
            <a:cxnLst/>
            <a:rect l="l" t="t" r="r" b="b"/>
            <a:pathLst>
              <a:path w="6496684" h="120000" extrusionOk="0">
                <a:moveTo>
                  <a:pt x="0" y="0"/>
                </a:moveTo>
                <a:lnTo>
                  <a:pt x="6496108" y="0"/>
                </a:lnTo>
              </a:path>
            </a:pathLst>
          </a:custGeom>
          <a:noFill/>
          <a:ln w="38075" cap="flat" cmpd="sng">
            <a:solidFill>
              <a:srgbClr val="3C6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4" name="Google Shape;284;p11"/>
          <p:cNvSpPr txBox="1"/>
          <p:nvPr/>
        </p:nvSpPr>
        <p:spPr>
          <a:xfrm>
            <a:off x="1015999" y="3431861"/>
            <a:ext cx="6167959" cy="1174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06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ahoma"/>
                <a:ea typeface="Tahoma"/>
                <a:cs typeface="Tahoma"/>
                <a:sym typeface="Tahoma"/>
              </a:rPr>
              <a:t>Profesora: Bárbara Salinas Cifuentes.</a:t>
            </a:r>
            <a:endParaRPr sz="17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885"/>
              </a:spcBef>
              <a:spcAft>
                <a:spcPts val="0"/>
              </a:spcAft>
              <a:buNone/>
            </a:pPr>
            <a:endParaRPr sz="1700">
              <a:latin typeface="Tahoma"/>
              <a:ea typeface="Tahoma"/>
              <a:cs typeface="Tahoma"/>
              <a:sym typeface="Tahoma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ahoma"/>
                <a:ea typeface="Tahoma"/>
                <a:cs typeface="Tahoma"/>
                <a:sym typeface="Tahoma"/>
              </a:rPr>
              <a:t>Fecha: Martes 26 de noviembre de 19.00 a 22.00 horas.</a:t>
            </a:r>
            <a:endParaRPr sz="17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5" name="Google Shape;285;p11"/>
          <p:cNvSpPr txBox="1"/>
          <p:nvPr/>
        </p:nvSpPr>
        <p:spPr>
          <a:xfrm>
            <a:off x="1016000" y="5208893"/>
            <a:ext cx="1129030" cy="28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ahoma"/>
                <a:ea typeface="Tahoma"/>
                <a:cs typeface="Tahoma"/>
                <a:sym typeface="Tahoma"/>
              </a:rPr>
              <a:t>Contenido:</a:t>
            </a:r>
            <a:endParaRPr sz="17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6" name="Google Shape;286;p11"/>
          <p:cNvSpPr txBox="1"/>
          <p:nvPr/>
        </p:nvSpPr>
        <p:spPr>
          <a:xfrm>
            <a:off x="2328568" y="5204935"/>
            <a:ext cx="3539490" cy="28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ahoma"/>
                <a:ea typeface="Tahoma"/>
                <a:cs typeface="Tahoma"/>
                <a:sym typeface="Tahoma"/>
              </a:rPr>
              <a:t>“Elementos de Alienación Parental”</a:t>
            </a:r>
            <a:endParaRPr sz="17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7" name="Google Shape;287;p11"/>
          <p:cNvSpPr/>
          <p:nvPr/>
        </p:nvSpPr>
        <p:spPr>
          <a:xfrm>
            <a:off x="14982" y="1028700"/>
            <a:ext cx="9144635" cy="478155"/>
          </a:xfrm>
          <a:custGeom>
            <a:avLst/>
            <a:gdLst/>
            <a:ahLst/>
            <a:cxnLst/>
            <a:rect l="l" t="t" r="r" b="b"/>
            <a:pathLst>
              <a:path w="9144635" h="478155" extrusionOk="0">
                <a:moveTo>
                  <a:pt x="9144012" y="477812"/>
                </a:moveTo>
                <a:lnTo>
                  <a:pt x="0" y="477812"/>
                </a:lnTo>
                <a:lnTo>
                  <a:pt x="0" y="0"/>
                </a:lnTo>
                <a:lnTo>
                  <a:pt x="9144012" y="0"/>
                </a:lnTo>
                <a:lnTo>
                  <a:pt x="9144012" y="477812"/>
                </a:lnTo>
                <a:close/>
              </a:path>
            </a:pathLst>
          </a:custGeom>
          <a:solidFill>
            <a:srgbClr val="3C64F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8" name="Google Shape;288;p11"/>
          <p:cNvSpPr txBox="1"/>
          <p:nvPr/>
        </p:nvSpPr>
        <p:spPr>
          <a:xfrm>
            <a:off x="10738735" y="2143416"/>
            <a:ext cx="6518275" cy="791845"/>
          </a:xfrm>
          <a:prstGeom prst="rect">
            <a:avLst/>
          </a:prstGeom>
          <a:solidFill>
            <a:srgbClr val="89DFCA"/>
          </a:solidFill>
          <a:ln>
            <a:noFill/>
          </a:ln>
        </p:spPr>
        <p:txBody>
          <a:bodyPr spcFirstLastPara="1" wrap="square" lIns="0" tIns="114300" rIns="0" bIns="0" anchor="t" anchorCtr="0">
            <a:spAutoFit/>
          </a:bodyPr>
          <a:lstStyle/>
          <a:p>
            <a:pPr marL="2098675" marR="182245" lvl="0" indent="-1906904" algn="l" rtl="0">
              <a:lnSpc>
                <a:spcPct val="1184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Módulo VII  “Evaluaciones Periciales Psicológicas en el contexto de familia”</a:t>
            </a:r>
            <a:endParaRPr sz="19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9" name="Google Shape;289;p11"/>
          <p:cNvSpPr/>
          <p:nvPr/>
        </p:nvSpPr>
        <p:spPr>
          <a:xfrm>
            <a:off x="10738733" y="3178363"/>
            <a:ext cx="6496685" cy="0"/>
          </a:xfrm>
          <a:custGeom>
            <a:avLst/>
            <a:gdLst/>
            <a:ahLst/>
            <a:cxnLst/>
            <a:rect l="l" t="t" r="r" b="b"/>
            <a:pathLst>
              <a:path w="6496684" h="120000" extrusionOk="0">
                <a:moveTo>
                  <a:pt x="0" y="0"/>
                </a:moveTo>
                <a:lnTo>
                  <a:pt x="6496108" y="0"/>
                </a:lnTo>
              </a:path>
            </a:pathLst>
          </a:custGeom>
          <a:noFill/>
          <a:ln w="38075" cap="flat" cmpd="sng">
            <a:solidFill>
              <a:srgbClr val="3C6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0" name="Google Shape;290;p11"/>
          <p:cNvSpPr/>
          <p:nvPr/>
        </p:nvSpPr>
        <p:spPr>
          <a:xfrm>
            <a:off x="10738733" y="4028385"/>
            <a:ext cx="6496685" cy="0"/>
          </a:xfrm>
          <a:custGeom>
            <a:avLst/>
            <a:gdLst/>
            <a:ahLst/>
            <a:cxnLst/>
            <a:rect l="l" t="t" r="r" b="b"/>
            <a:pathLst>
              <a:path w="6496684" h="120000" extrusionOk="0">
                <a:moveTo>
                  <a:pt x="0" y="0"/>
                </a:moveTo>
                <a:lnTo>
                  <a:pt x="6496108" y="0"/>
                </a:lnTo>
              </a:path>
            </a:pathLst>
          </a:custGeom>
          <a:noFill/>
          <a:ln w="38075" cap="flat" cmpd="sng">
            <a:solidFill>
              <a:srgbClr val="3C6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1" name="Google Shape;291;p11"/>
          <p:cNvSpPr/>
          <p:nvPr/>
        </p:nvSpPr>
        <p:spPr>
          <a:xfrm>
            <a:off x="10738733" y="4912475"/>
            <a:ext cx="6496685" cy="0"/>
          </a:xfrm>
          <a:custGeom>
            <a:avLst/>
            <a:gdLst/>
            <a:ahLst/>
            <a:cxnLst/>
            <a:rect l="l" t="t" r="r" b="b"/>
            <a:pathLst>
              <a:path w="6496684" h="120000" extrusionOk="0">
                <a:moveTo>
                  <a:pt x="0" y="0"/>
                </a:moveTo>
                <a:lnTo>
                  <a:pt x="6496108" y="0"/>
                </a:lnTo>
              </a:path>
            </a:pathLst>
          </a:custGeom>
          <a:noFill/>
          <a:ln w="38075" cap="flat" cmpd="sng">
            <a:solidFill>
              <a:srgbClr val="3C6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2" name="Google Shape;292;p11"/>
          <p:cNvSpPr txBox="1"/>
          <p:nvPr/>
        </p:nvSpPr>
        <p:spPr>
          <a:xfrm>
            <a:off x="10726033" y="5204935"/>
            <a:ext cx="1129030" cy="28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ahoma"/>
                <a:ea typeface="Tahoma"/>
                <a:cs typeface="Tahoma"/>
                <a:sym typeface="Tahoma"/>
              </a:rPr>
              <a:t>Contenido:</a:t>
            </a:r>
            <a:endParaRPr sz="17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93" name="Google Shape;29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03702" y="5319172"/>
            <a:ext cx="76200" cy="7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03702" y="5814472"/>
            <a:ext cx="76200" cy="7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03702" y="6309772"/>
            <a:ext cx="76200" cy="7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03702" y="6805072"/>
            <a:ext cx="76200" cy="7619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1"/>
          <p:cNvSpPr txBox="1"/>
          <p:nvPr/>
        </p:nvSpPr>
        <p:spPr>
          <a:xfrm>
            <a:off x="10754358" y="3431861"/>
            <a:ext cx="6924041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ahoma"/>
                <a:ea typeface="Tahoma"/>
                <a:cs typeface="Tahoma"/>
                <a:sym typeface="Tahoma"/>
              </a:rPr>
              <a:t>Profesora: Maisa Valdivia Pino</a:t>
            </a:r>
            <a:endParaRPr sz="17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1745"/>
              </a:spcBef>
              <a:spcAft>
                <a:spcPts val="0"/>
              </a:spcAft>
              <a:buNone/>
            </a:pPr>
            <a:endParaRPr sz="1700">
              <a:latin typeface="Tahoma"/>
              <a:ea typeface="Tahoma"/>
              <a:cs typeface="Tahoma"/>
              <a:sym typeface="Tahoma"/>
            </a:endParaRPr>
          </a:p>
          <a:p>
            <a:pPr marL="741045" marR="1178560" lvl="0" indent="-728980" algn="l" rtl="0">
              <a:lnSpc>
                <a:spcPct val="114705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700">
                <a:latin typeface="Tahoma"/>
                <a:ea typeface="Tahoma"/>
                <a:cs typeface="Tahoma"/>
                <a:sym typeface="Tahoma"/>
              </a:rPr>
              <a:t>Fecha: Jueves 28 de noviembre  de 19.00 a 22.00 horas.</a:t>
            </a:r>
            <a:endParaRPr/>
          </a:p>
          <a:p>
            <a:pPr marL="741045" marR="1178560" lvl="0" indent="-728980" algn="l" rtl="0">
              <a:lnSpc>
                <a:spcPct val="114705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700">
                <a:latin typeface="Tahoma"/>
                <a:ea typeface="Tahoma"/>
                <a:cs typeface="Tahoma"/>
                <a:sym typeface="Tahoma"/>
              </a:rPr>
              <a:t>           Martes 3 de diciembre de 19.00 a 22.00 horas.</a:t>
            </a:r>
            <a:endParaRPr/>
          </a:p>
          <a:p>
            <a:pPr marL="741045" marR="1178560" lvl="0" indent="-728980" algn="l" rtl="0">
              <a:lnSpc>
                <a:spcPct val="114705"/>
              </a:lnSpc>
              <a:spcBef>
                <a:spcPts val="5"/>
              </a:spcBef>
              <a:spcAft>
                <a:spcPts val="0"/>
              </a:spcAft>
              <a:buNone/>
            </a:pPr>
            <a:br>
              <a:rPr lang="en-US" sz="1700">
                <a:latin typeface="Tahoma"/>
                <a:ea typeface="Tahoma"/>
                <a:cs typeface="Tahoma"/>
                <a:sym typeface="Tahoma"/>
              </a:rPr>
            </a:br>
            <a:endParaRPr sz="17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sz="1700">
              <a:latin typeface="Tahoma"/>
              <a:ea typeface="Tahoma"/>
              <a:cs typeface="Tahoma"/>
              <a:sym typeface="Tahoma"/>
            </a:endParaRPr>
          </a:p>
          <a:p>
            <a:pPr marL="1663700" marR="571500" lvl="0" indent="0" algn="l" rtl="0">
              <a:lnSpc>
                <a:spcPct val="114705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700">
                <a:latin typeface="Tahoma"/>
                <a:ea typeface="Tahoma"/>
                <a:cs typeface="Tahoma"/>
                <a:sym typeface="Tahoma"/>
              </a:rPr>
              <a:t>Rol de la evaluación pericial psicológica en contexto de familia.</a:t>
            </a:r>
            <a:endParaRPr sz="1700">
              <a:latin typeface="Tahoma"/>
              <a:ea typeface="Tahoma"/>
              <a:cs typeface="Tahoma"/>
              <a:sym typeface="Tahoma"/>
            </a:endParaRPr>
          </a:p>
          <a:p>
            <a:pPr marL="1663700" marR="274320" lvl="0" indent="0" algn="l" rtl="0">
              <a:lnSpc>
                <a:spcPct val="1147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ahoma"/>
                <a:ea typeface="Tahoma"/>
                <a:cs typeface="Tahoma"/>
                <a:sym typeface="Tahoma"/>
              </a:rPr>
              <a:t>Evaluación pericial psicológica de habilidades parentales y régimen de cuidado personal.</a:t>
            </a:r>
            <a:endParaRPr sz="1700">
              <a:latin typeface="Tahoma"/>
              <a:ea typeface="Tahoma"/>
              <a:cs typeface="Tahoma"/>
              <a:sym typeface="Tahoma"/>
            </a:endParaRPr>
          </a:p>
          <a:p>
            <a:pPr marL="1663700" marR="5080" lvl="0" indent="0" algn="l" rtl="0">
              <a:lnSpc>
                <a:spcPct val="1147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ahoma"/>
                <a:ea typeface="Tahoma"/>
                <a:cs typeface="Tahoma"/>
                <a:sym typeface="Tahoma"/>
              </a:rPr>
              <a:t>Evaluación pericial psicológica de cuidadores en contexto de familia.</a:t>
            </a:r>
            <a:endParaRPr sz="1700">
              <a:latin typeface="Tahoma"/>
              <a:ea typeface="Tahoma"/>
              <a:cs typeface="Tahoma"/>
              <a:sym typeface="Tahoma"/>
            </a:endParaRPr>
          </a:p>
          <a:p>
            <a:pPr marL="1663700" marR="301625" lvl="0" indent="0" algn="l" rtl="0">
              <a:lnSpc>
                <a:spcPct val="1147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ahoma"/>
                <a:ea typeface="Tahoma"/>
                <a:cs typeface="Tahoma"/>
                <a:sym typeface="Tahoma"/>
              </a:rPr>
              <a:t>Modelo de trabajo para la evaluación pericial psicológica en el contexto de familia.</a:t>
            </a:r>
            <a:endParaRPr sz="17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8" name="Google Shape;298;p11"/>
          <p:cNvSpPr/>
          <p:nvPr/>
        </p:nvSpPr>
        <p:spPr>
          <a:xfrm>
            <a:off x="9143971" y="2095422"/>
            <a:ext cx="9525" cy="7163434"/>
          </a:xfrm>
          <a:custGeom>
            <a:avLst/>
            <a:gdLst/>
            <a:ahLst/>
            <a:cxnLst/>
            <a:rect l="l" t="t" r="r" b="b"/>
            <a:pathLst>
              <a:path w="9525" h="7163434" extrusionOk="0">
                <a:moveTo>
                  <a:pt x="0" y="7162848"/>
                </a:moveTo>
                <a:lnTo>
                  <a:pt x="9520" y="0"/>
                </a:lnTo>
              </a:path>
            </a:pathLst>
          </a:custGeom>
          <a:noFill/>
          <a:ln w="19025" cap="flat" cmpd="sng">
            <a:solidFill>
              <a:srgbClr val="3C6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2"/>
          <p:cNvSpPr txBox="1"/>
          <p:nvPr/>
        </p:nvSpPr>
        <p:spPr>
          <a:xfrm>
            <a:off x="1196677" y="2092325"/>
            <a:ext cx="6518275" cy="791845"/>
          </a:xfrm>
          <a:prstGeom prst="rect">
            <a:avLst/>
          </a:prstGeom>
          <a:solidFill>
            <a:srgbClr val="89DFCA"/>
          </a:solidFill>
          <a:ln>
            <a:noFill/>
          </a:ln>
        </p:spPr>
        <p:txBody>
          <a:bodyPr spcFirstLastPara="1" wrap="square" lIns="0" tIns="114300" rIns="0" bIns="0" anchor="t" anchorCtr="0">
            <a:spAutoFit/>
          </a:bodyPr>
          <a:lstStyle/>
          <a:p>
            <a:pPr marL="2098675" marR="400050" lvl="0" indent="-1688464" algn="l" rtl="0">
              <a:lnSpc>
                <a:spcPct val="1184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Módulo VIII “Evaluaciones Periciales Sociales en el contexto de familia”</a:t>
            </a:r>
            <a:endParaRPr sz="19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4" name="Google Shape;304;p12"/>
          <p:cNvSpPr txBox="1">
            <a:spLocks noGrp="1"/>
          </p:cNvSpPr>
          <p:nvPr>
            <p:ph type="title"/>
          </p:nvPr>
        </p:nvSpPr>
        <p:spPr>
          <a:xfrm>
            <a:off x="1183977" y="1031939"/>
            <a:ext cx="3716654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>
                <a:latin typeface="Tahoma"/>
                <a:ea typeface="Tahoma"/>
                <a:cs typeface="Tahoma"/>
                <a:sym typeface="Tahoma"/>
              </a:rPr>
              <a:t>CONTENIDO</a:t>
            </a:r>
            <a:endParaRPr/>
          </a:p>
        </p:txBody>
      </p:sp>
      <p:sp>
        <p:nvSpPr>
          <p:cNvPr id="305" name="Google Shape;305;p12"/>
          <p:cNvSpPr txBox="1"/>
          <p:nvPr/>
        </p:nvSpPr>
        <p:spPr>
          <a:xfrm>
            <a:off x="16939118" y="9871944"/>
            <a:ext cx="1498171" cy="330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EFEFEF"/>
                </a:solidFill>
                <a:latin typeface="Arial Black"/>
                <a:ea typeface="Arial Black"/>
                <a:cs typeface="Arial Black"/>
                <a:sym typeface="Arial Black"/>
              </a:rPr>
              <a:t>Página</a:t>
            </a:r>
            <a:r>
              <a:rPr lang="en-US" sz="2000" dirty="0">
                <a:solidFill>
                  <a:srgbClr val="EFEFEF"/>
                </a:solidFill>
                <a:latin typeface="Arial Black"/>
                <a:ea typeface="Arial Black"/>
                <a:cs typeface="Arial Black"/>
                <a:sym typeface="Arial Black"/>
              </a:rPr>
              <a:t> 9</a:t>
            </a:r>
            <a:endParaRPr sz="200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06" name="Google Shape;306;p12"/>
          <p:cNvSpPr txBox="1"/>
          <p:nvPr/>
        </p:nvSpPr>
        <p:spPr>
          <a:xfrm>
            <a:off x="1033400" y="9871943"/>
            <a:ext cx="6001882" cy="32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3C64FA"/>
                </a:solidFill>
                <a:latin typeface="Arial Black"/>
                <a:ea typeface="Arial Black"/>
                <a:cs typeface="Arial Black"/>
                <a:sym typeface="Arial Black"/>
              </a:rPr>
              <a:t>Diplomado</a:t>
            </a:r>
            <a:r>
              <a:rPr lang="en-US" sz="2000" dirty="0">
                <a:solidFill>
                  <a:srgbClr val="3C64FA"/>
                </a:solidFill>
                <a:latin typeface="Arial Black"/>
                <a:ea typeface="Arial Black"/>
                <a:cs typeface="Arial Black"/>
                <a:sym typeface="Arial Black"/>
              </a:rPr>
              <a:t> Derecho de Familia</a:t>
            </a:r>
            <a:endParaRPr sz="200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07" name="Google Shape;307;p12"/>
          <p:cNvSpPr/>
          <p:nvPr/>
        </p:nvSpPr>
        <p:spPr>
          <a:xfrm>
            <a:off x="1196677" y="3127272"/>
            <a:ext cx="6496685" cy="0"/>
          </a:xfrm>
          <a:custGeom>
            <a:avLst/>
            <a:gdLst/>
            <a:ahLst/>
            <a:cxnLst/>
            <a:rect l="l" t="t" r="r" b="b"/>
            <a:pathLst>
              <a:path w="6496684" h="120000" extrusionOk="0">
                <a:moveTo>
                  <a:pt x="0" y="0"/>
                </a:moveTo>
                <a:lnTo>
                  <a:pt x="6496108" y="0"/>
                </a:lnTo>
              </a:path>
            </a:pathLst>
          </a:custGeom>
          <a:noFill/>
          <a:ln w="38075" cap="flat" cmpd="sng">
            <a:solidFill>
              <a:srgbClr val="3C6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8" name="Google Shape;308;p12"/>
          <p:cNvSpPr/>
          <p:nvPr/>
        </p:nvSpPr>
        <p:spPr>
          <a:xfrm>
            <a:off x="1196677" y="3977295"/>
            <a:ext cx="6496685" cy="0"/>
          </a:xfrm>
          <a:custGeom>
            <a:avLst/>
            <a:gdLst/>
            <a:ahLst/>
            <a:cxnLst/>
            <a:rect l="l" t="t" r="r" b="b"/>
            <a:pathLst>
              <a:path w="6496684" h="120000" extrusionOk="0">
                <a:moveTo>
                  <a:pt x="0" y="0"/>
                </a:moveTo>
                <a:lnTo>
                  <a:pt x="6496108" y="0"/>
                </a:lnTo>
              </a:path>
            </a:pathLst>
          </a:custGeom>
          <a:noFill/>
          <a:ln w="38075" cap="flat" cmpd="sng">
            <a:solidFill>
              <a:srgbClr val="3C6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9" name="Google Shape;309;p12"/>
          <p:cNvSpPr/>
          <p:nvPr/>
        </p:nvSpPr>
        <p:spPr>
          <a:xfrm>
            <a:off x="1196677" y="4861383"/>
            <a:ext cx="6496685" cy="0"/>
          </a:xfrm>
          <a:custGeom>
            <a:avLst/>
            <a:gdLst/>
            <a:ahLst/>
            <a:cxnLst/>
            <a:rect l="l" t="t" r="r" b="b"/>
            <a:pathLst>
              <a:path w="6496684" h="120000" extrusionOk="0">
                <a:moveTo>
                  <a:pt x="0" y="0"/>
                </a:moveTo>
                <a:lnTo>
                  <a:pt x="6496108" y="0"/>
                </a:lnTo>
              </a:path>
            </a:pathLst>
          </a:custGeom>
          <a:noFill/>
          <a:ln w="38075" cap="flat" cmpd="sng">
            <a:solidFill>
              <a:srgbClr val="3C6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0" name="Google Shape;310;p12"/>
          <p:cNvSpPr txBox="1"/>
          <p:nvPr/>
        </p:nvSpPr>
        <p:spPr>
          <a:xfrm>
            <a:off x="1212302" y="3380769"/>
            <a:ext cx="5495925" cy="1831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ahoma"/>
                <a:ea typeface="Tahoma"/>
                <a:cs typeface="Tahoma"/>
                <a:sym typeface="Tahoma"/>
              </a:rPr>
              <a:t>Profesora: Ignacia Humenyi Urzúa</a:t>
            </a:r>
            <a:endParaRPr sz="17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2050"/>
              </a:spcBef>
              <a:spcAft>
                <a:spcPts val="0"/>
              </a:spcAft>
              <a:buNone/>
            </a:pPr>
            <a:endParaRPr sz="1700">
              <a:latin typeface="Tahoma"/>
              <a:ea typeface="Tahoma"/>
              <a:cs typeface="Tahoma"/>
              <a:sym typeface="Tahoma"/>
            </a:endParaRPr>
          </a:p>
          <a:p>
            <a:pPr marL="741045" marR="5080" lvl="0" indent="-728980" algn="just" rtl="0">
              <a:lnSpc>
                <a:spcPct val="1147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ahoma"/>
                <a:ea typeface="Tahoma"/>
                <a:cs typeface="Tahoma"/>
                <a:sym typeface="Tahoma"/>
              </a:rPr>
              <a:t>Fecha: Jueves 5 de diciembre de 19.00 a 22.00 horas.</a:t>
            </a:r>
            <a:endParaRPr/>
          </a:p>
          <a:p>
            <a:pPr marL="741045" marR="5080" lvl="0" indent="-728980" algn="just" rtl="0">
              <a:lnSpc>
                <a:spcPct val="1147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ahoma"/>
                <a:ea typeface="Tahoma"/>
                <a:cs typeface="Tahoma"/>
                <a:sym typeface="Tahoma"/>
              </a:rPr>
              <a:t>          Martes 10 de diciembre de 19.00 a 22.00 horas</a:t>
            </a:r>
            <a:endParaRPr/>
          </a:p>
          <a:p>
            <a:pPr marL="741045" marR="5080" lvl="0" indent="-728980" algn="just" rtl="0">
              <a:lnSpc>
                <a:spcPct val="114705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700">
                <a:latin typeface="Tahoma"/>
                <a:ea typeface="Tahoma"/>
                <a:cs typeface="Tahoma"/>
                <a:sym typeface="Tahoma"/>
              </a:rPr>
            </a:br>
            <a:endParaRPr sz="17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1" name="Google Shape;311;p12"/>
          <p:cNvSpPr txBox="1"/>
          <p:nvPr/>
        </p:nvSpPr>
        <p:spPr>
          <a:xfrm>
            <a:off x="1183965" y="5176852"/>
            <a:ext cx="1129030" cy="28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ahoma"/>
                <a:ea typeface="Tahoma"/>
                <a:cs typeface="Tahoma"/>
                <a:sym typeface="Tahoma"/>
              </a:rPr>
              <a:t>Contenido:</a:t>
            </a:r>
            <a:endParaRPr sz="17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12" name="Google Shape;31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1645" y="5268081"/>
            <a:ext cx="76200" cy="7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1645" y="5763381"/>
            <a:ext cx="76200" cy="7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1645" y="6258681"/>
            <a:ext cx="76200" cy="76199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2"/>
          <p:cNvSpPr txBox="1"/>
          <p:nvPr/>
        </p:nvSpPr>
        <p:spPr>
          <a:xfrm>
            <a:off x="2863555" y="5153845"/>
            <a:ext cx="4770755" cy="1770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475" rIns="0" bIns="0" anchor="t" anchorCtr="0">
            <a:spAutoFit/>
          </a:bodyPr>
          <a:lstStyle/>
          <a:p>
            <a:pPr marL="12700" marR="699770" lvl="0" indent="0" algn="l" rtl="0">
              <a:lnSpc>
                <a:spcPct val="1147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ahoma"/>
                <a:ea typeface="Tahoma"/>
                <a:cs typeface="Tahoma"/>
                <a:sym typeface="Tahoma"/>
              </a:rPr>
              <a:t>Rol de la evaluación pericial social en los tribunales de familia.</a:t>
            </a:r>
            <a:endParaRPr sz="1700">
              <a:latin typeface="Tahoma"/>
              <a:ea typeface="Tahoma"/>
              <a:cs typeface="Tahoma"/>
              <a:sym typeface="Tahoma"/>
            </a:endParaRPr>
          </a:p>
          <a:p>
            <a:pPr marL="12700" marR="5080" lvl="0" indent="0" algn="l" rtl="0">
              <a:lnSpc>
                <a:spcPct val="1147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ahoma"/>
                <a:ea typeface="Tahoma"/>
                <a:cs typeface="Tahoma"/>
                <a:sym typeface="Tahoma"/>
              </a:rPr>
              <a:t>Principales evaluaciones periciales sociales que se utilizan en Chile.</a:t>
            </a:r>
            <a:endParaRPr sz="1700">
              <a:latin typeface="Tahoma"/>
              <a:ea typeface="Tahoma"/>
              <a:cs typeface="Tahoma"/>
              <a:sym typeface="Tahoma"/>
            </a:endParaRPr>
          </a:p>
          <a:p>
            <a:pPr marL="12700" marR="38735" lvl="0" indent="0" algn="l" rtl="0">
              <a:lnSpc>
                <a:spcPct val="1147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ahoma"/>
                <a:ea typeface="Tahoma"/>
                <a:cs typeface="Tahoma"/>
                <a:sym typeface="Tahoma"/>
              </a:rPr>
              <a:t>Metodología de trabajo para realizar evaluaciones periciales sociales en contexto de familia.</a:t>
            </a:r>
            <a:endParaRPr sz="17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6" name="Google Shape;316;p12"/>
          <p:cNvSpPr/>
          <p:nvPr/>
        </p:nvSpPr>
        <p:spPr>
          <a:xfrm>
            <a:off x="9143999" y="1035845"/>
            <a:ext cx="9144000" cy="478155"/>
          </a:xfrm>
          <a:custGeom>
            <a:avLst/>
            <a:gdLst/>
            <a:ahLst/>
            <a:cxnLst/>
            <a:rect l="l" t="t" r="r" b="b"/>
            <a:pathLst>
              <a:path w="9144000" h="478155" extrusionOk="0">
                <a:moveTo>
                  <a:pt x="9143999" y="477812"/>
                </a:moveTo>
                <a:lnTo>
                  <a:pt x="0" y="477812"/>
                </a:lnTo>
                <a:lnTo>
                  <a:pt x="0" y="0"/>
                </a:lnTo>
                <a:lnTo>
                  <a:pt x="9143999" y="0"/>
                </a:lnTo>
                <a:lnTo>
                  <a:pt x="9143999" y="477812"/>
                </a:lnTo>
                <a:close/>
              </a:path>
            </a:pathLst>
          </a:custGeom>
          <a:solidFill>
            <a:srgbClr val="3C64F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7" name="Google Shape;317;p12"/>
          <p:cNvSpPr txBox="1"/>
          <p:nvPr/>
        </p:nvSpPr>
        <p:spPr>
          <a:xfrm>
            <a:off x="10570757" y="2092325"/>
            <a:ext cx="6518275" cy="791845"/>
          </a:xfrm>
          <a:prstGeom prst="rect">
            <a:avLst/>
          </a:prstGeom>
          <a:solidFill>
            <a:srgbClr val="89DFCA"/>
          </a:solidFill>
          <a:ln>
            <a:noFill/>
          </a:ln>
        </p:spPr>
        <p:txBody>
          <a:bodyPr spcFirstLastPara="1" wrap="square" lIns="0" tIns="114300" rIns="0" bIns="0" anchor="t" anchorCtr="0">
            <a:spAutoFit/>
          </a:bodyPr>
          <a:lstStyle/>
          <a:p>
            <a:pPr marL="2698115" marR="492125" lvl="0" indent="-2195830" algn="l" rtl="0">
              <a:lnSpc>
                <a:spcPct val="1184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Módulo IX “Procesos reparatorios en víctimas de violencia”</a:t>
            </a:r>
            <a:endParaRPr sz="19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8" name="Google Shape;318;p12"/>
          <p:cNvSpPr/>
          <p:nvPr/>
        </p:nvSpPr>
        <p:spPr>
          <a:xfrm>
            <a:off x="10570757" y="3127272"/>
            <a:ext cx="6496685" cy="0"/>
          </a:xfrm>
          <a:custGeom>
            <a:avLst/>
            <a:gdLst/>
            <a:ahLst/>
            <a:cxnLst/>
            <a:rect l="l" t="t" r="r" b="b"/>
            <a:pathLst>
              <a:path w="6496684" h="120000" extrusionOk="0">
                <a:moveTo>
                  <a:pt x="0" y="0"/>
                </a:moveTo>
                <a:lnTo>
                  <a:pt x="6496108" y="0"/>
                </a:lnTo>
              </a:path>
            </a:pathLst>
          </a:custGeom>
          <a:noFill/>
          <a:ln w="38075" cap="flat" cmpd="sng">
            <a:solidFill>
              <a:srgbClr val="3C6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9" name="Google Shape;319;p12"/>
          <p:cNvSpPr/>
          <p:nvPr/>
        </p:nvSpPr>
        <p:spPr>
          <a:xfrm>
            <a:off x="10570757" y="3977295"/>
            <a:ext cx="6496685" cy="0"/>
          </a:xfrm>
          <a:custGeom>
            <a:avLst/>
            <a:gdLst/>
            <a:ahLst/>
            <a:cxnLst/>
            <a:rect l="l" t="t" r="r" b="b"/>
            <a:pathLst>
              <a:path w="6496684" h="120000" extrusionOk="0">
                <a:moveTo>
                  <a:pt x="0" y="0"/>
                </a:moveTo>
                <a:lnTo>
                  <a:pt x="6496108" y="0"/>
                </a:lnTo>
              </a:path>
            </a:pathLst>
          </a:custGeom>
          <a:noFill/>
          <a:ln w="38075" cap="flat" cmpd="sng">
            <a:solidFill>
              <a:srgbClr val="3C6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0" name="Google Shape;320;p12"/>
          <p:cNvSpPr/>
          <p:nvPr/>
        </p:nvSpPr>
        <p:spPr>
          <a:xfrm>
            <a:off x="10570757" y="4861383"/>
            <a:ext cx="6496685" cy="0"/>
          </a:xfrm>
          <a:custGeom>
            <a:avLst/>
            <a:gdLst/>
            <a:ahLst/>
            <a:cxnLst/>
            <a:rect l="l" t="t" r="r" b="b"/>
            <a:pathLst>
              <a:path w="6496684" h="120000" extrusionOk="0">
                <a:moveTo>
                  <a:pt x="0" y="0"/>
                </a:moveTo>
                <a:lnTo>
                  <a:pt x="6496108" y="0"/>
                </a:lnTo>
              </a:path>
            </a:pathLst>
          </a:custGeom>
          <a:noFill/>
          <a:ln w="38075" cap="flat" cmpd="sng">
            <a:solidFill>
              <a:srgbClr val="3C6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1" name="Google Shape;321;p12"/>
          <p:cNvSpPr txBox="1"/>
          <p:nvPr/>
        </p:nvSpPr>
        <p:spPr>
          <a:xfrm>
            <a:off x="10558057" y="5153845"/>
            <a:ext cx="1129030" cy="28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ahoma"/>
                <a:ea typeface="Tahoma"/>
                <a:cs typeface="Tahoma"/>
                <a:sym typeface="Tahoma"/>
              </a:rPr>
              <a:t>Contenido:</a:t>
            </a:r>
            <a:endParaRPr sz="17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22" name="Google Shape;32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35725" y="5268081"/>
            <a:ext cx="76200" cy="7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35725" y="5763381"/>
            <a:ext cx="76200" cy="7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35725" y="6258681"/>
            <a:ext cx="76200" cy="7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35725" y="6506331"/>
            <a:ext cx="76200" cy="76199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2"/>
          <p:cNvSpPr txBox="1"/>
          <p:nvPr/>
        </p:nvSpPr>
        <p:spPr>
          <a:xfrm>
            <a:off x="10558057" y="3380769"/>
            <a:ext cx="6329680" cy="339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06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ahoma"/>
                <a:ea typeface="Tahoma"/>
                <a:cs typeface="Tahoma"/>
                <a:sym typeface="Tahoma"/>
              </a:rPr>
              <a:t>Profesora: María Soledad Álvarez</a:t>
            </a:r>
            <a:endParaRPr sz="17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2050"/>
              </a:spcBef>
              <a:spcAft>
                <a:spcPts val="0"/>
              </a:spcAft>
              <a:buNone/>
            </a:pPr>
            <a:endParaRPr sz="17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ahoma"/>
                <a:ea typeface="Tahoma"/>
                <a:cs typeface="Tahoma"/>
                <a:sym typeface="Tahoma"/>
              </a:rPr>
              <a:t>Fecha: 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r>
              <a:rPr lang="en-US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ueves 12 de diciembre de 19.00 a 22.00 horas.</a:t>
            </a:r>
            <a:endParaRPr sz="1600" b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Martes 17 de diciembre de 09.00 a 14.00 horas</a:t>
            </a:r>
            <a:endParaRPr sz="1600"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600"/>
            </a:br>
            <a:endParaRPr sz="1700">
              <a:latin typeface="Tahoma"/>
              <a:ea typeface="Tahoma"/>
              <a:cs typeface="Tahoma"/>
              <a:sym typeface="Tahoma"/>
            </a:endParaRPr>
          </a:p>
          <a:p>
            <a:pPr marL="1692275" marR="5080" lvl="0" indent="0" algn="l" rtl="0">
              <a:lnSpc>
                <a:spcPct val="1147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ahoma"/>
                <a:ea typeface="Tahoma"/>
                <a:cs typeface="Tahoma"/>
                <a:sym typeface="Tahoma"/>
              </a:rPr>
              <a:t>Diagnóstico y proceso terapéutico reparatorio en el contexto de familia.</a:t>
            </a:r>
            <a:endParaRPr sz="1700">
              <a:latin typeface="Tahoma"/>
              <a:ea typeface="Tahoma"/>
              <a:cs typeface="Tahoma"/>
              <a:sym typeface="Tahoma"/>
            </a:endParaRPr>
          </a:p>
          <a:p>
            <a:pPr marL="1692275" marR="142240" lvl="0" indent="0" algn="l" rtl="0">
              <a:lnSpc>
                <a:spcPct val="1147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ahoma"/>
                <a:ea typeface="Tahoma"/>
                <a:cs typeface="Tahoma"/>
                <a:sym typeface="Tahoma"/>
              </a:rPr>
              <a:t>Técnicas de Intervención terapéuticas en terapia reparatoria en el contexto de familia. Re-vinculación.</a:t>
            </a:r>
            <a:endParaRPr sz="1700">
              <a:latin typeface="Tahoma"/>
              <a:ea typeface="Tahoma"/>
              <a:cs typeface="Tahoma"/>
              <a:sym typeface="Tahoma"/>
            </a:endParaRPr>
          </a:p>
          <a:p>
            <a:pPr marL="1692275" lvl="0" indent="0" algn="l" rtl="0">
              <a:lnSpc>
                <a:spcPct val="1117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ahoma"/>
                <a:ea typeface="Tahoma"/>
                <a:cs typeface="Tahoma"/>
                <a:sym typeface="Tahoma"/>
              </a:rPr>
              <a:t>Proposición de modelo de trabajo.</a:t>
            </a:r>
            <a:endParaRPr sz="17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7" name="Google Shape;327;p12"/>
          <p:cNvSpPr/>
          <p:nvPr/>
        </p:nvSpPr>
        <p:spPr>
          <a:xfrm>
            <a:off x="9143971" y="2095422"/>
            <a:ext cx="9525" cy="7163434"/>
          </a:xfrm>
          <a:custGeom>
            <a:avLst/>
            <a:gdLst/>
            <a:ahLst/>
            <a:cxnLst/>
            <a:rect l="l" t="t" r="r" b="b"/>
            <a:pathLst>
              <a:path w="9525" h="7163434" extrusionOk="0">
                <a:moveTo>
                  <a:pt x="0" y="7162848"/>
                </a:moveTo>
                <a:lnTo>
                  <a:pt x="9520" y="0"/>
                </a:lnTo>
              </a:path>
            </a:pathLst>
          </a:custGeom>
          <a:noFill/>
          <a:ln w="19025" cap="flat" cmpd="sng">
            <a:solidFill>
              <a:srgbClr val="3C6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3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3" name="Google Shape;333;p13"/>
          <p:cNvSpPr/>
          <p:nvPr/>
        </p:nvSpPr>
        <p:spPr>
          <a:xfrm>
            <a:off x="802210" y="1028701"/>
            <a:ext cx="16459835" cy="0"/>
          </a:xfrm>
          <a:custGeom>
            <a:avLst/>
            <a:gdLst/>
            <a:ahLst/>
            <a:cxnLst/>
            <a:rect l="l" t="t" r="r" b="b"/>
            <a:pathLst>
              <a:path w="16459835" h="120000" extrusionOk="0">
                <a:moveTo>
                  <a:pt x="0" y="0"/>
                </a:moveTo>
                <a:lnTo>
                  <a:pt x="16459320" y="0"/>
                </a:lnTo>
              </a:path>
            </a:pathLst>
          </a:custGeom>
          <a:noFill/>
          <a:ln w="28550" cap="flat" cmpd="sng">
            <a:solidFill>
              <a:srgbClr val="89DF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334" name="Google Shape;33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210" y="305234"/>
            <a:ext cx="6381749" cy="542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5" name="Google Shape;335;p13"/>
          <p:cNvGrpSpPr/>
          <p:nvPr/>
        </p:nvGrpSpPr>
        <p:grpSpPr>
          <a:xfrm>
            <a:off x="14982" y="9794900"/>
            <a:ext cx="17247063" cy="478790"/>
            <a:chOff x="14982" y="9794900"/>
            <a:chExt cx="17247063" cy="478790"/>
          </a:xfrm>
        </p:grpSpPr>
        <p:sp>
          <p:nvSpPr>
            <p:cNvPr id="336" name="Google Shape;336;p13"/>
            <p:cNvSpPr/>
            <p:nvPr/>
          </p:nvSpPr>
          <p:spPr>
            <a:xfrm>
              <a:off x="802210" y="9794900"/>
              <a:ext cx="16459835" cy="0"/>
            </a:xfrm>
            <a:custGeom>
              <a:avLst/>
              <a:gdLst/>
              <a:ahLst/>
              <a:cxnLst/>
              <a:rect l="l" t="t" r="r" b="b"/>
              <a:pathLst>
                <a:path w="16459835" h="120000" extrusionOk="0">
                  <a:moveTo>
                    <a:pt x="0" y="0"/>
                  </a:moveTo>
                  <a:lnTo>
                    <a:pt x="16459320" y="0"/>
                  </a:lnTo>
                </a:path>
              </a:pathLst>
            </a:custGeom>
            <a:noFill/>
            <a:ln w="28550" cap="flat" cmpd="sng">
              <a:solidFill>
                <a:srgbClr val="89DF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7" name="Google Shape;337;p13"/>
            <p:cNvSpPr/>
            <p:nvPr/>
          </p:nvSpPr>
          <p:spPr>
            <a:xfrm>
              <a:off x="14982" y="9794900"/>
              <a:ext cx="1575435" cy="478790"/>
            </a:xfrm>
            <a:custGeom>
              <a:avLst/>
              <a:gdLst/>
              <a:ahLst/>
              <a:cxnLst/>
              <a:rect l="l" t="t" r="r" b="b"/>
              <a:pathLst>
                <a:path w="1575435" h="478790" extrusionOk="0">
                  <a:moveTo>
                    <a:pt x="1575303" y="478683"/>
                  </a:moveTo>
                  <a:lnTo>
                    <a:pt x="0" y="478683"/>
                  </a:lnTo>
                  <a:lnTo>
                    <a:pt x="0" y="0"/>
                  </a:lnTo>
                  <a:lnTo>
                    <a:pt x="1575303" y="0"/>
                  </a:lnTo>
                  <a:lnTo>
                    <a:pt x="1575303" y="478683"/>
                  </a:lnTo>
                  <a:close/>
                </a:path>
              </a:pathLst>
            </a:custGeom>
            <a:solidFill>
              <a:srgbClr val="3C64F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38" name="Google Shape;338;p13"/>
          <p:cNvSpPr txBox="1"/>
          <p:nvPr/>
        </p:nvSpPr>
        <p:spPr>
          <a:xfrm>
            <a:off x="1028699" y="2143416"/>
            <a:ext cx="6518275" cy="791845"/>
          </a:xfrm>
          <a:prstGeom prst="rect">
            <a:avLst/>
          </a:prstGeom>
          <a:solidFill>
            <a:srgbClr val="89DFCA"/>
          </a:solidFill>
          <a:ln>
            <a:noFill/>
          </a:ln>
        </p:spPr>
        <p:txBody>
          <a:bodyPr spcFirstLastPara="1" wrap="square" lIns="0" tIns="114300" rIns="0" bIns="0" anchor="t" anchorCtr="0">
            <a:spAutoFit/>
          </a:bodyPr>
          <a:lstStyle/>
          <a:p>
            <a:pPr marL="557530" marR="217804" lvl="0" indent="-330200" algn="l" rtl="0">
              <a:lnSpc>
                <a:spcPct val="1184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Módulo X “Informe Pericial: elaboración, exposición y valoración de la prueba en Tribunal de Familia”</a:t>
            </a:r>
            <a:endParaRPr sz="19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9" name="Google Shape;339;p13"/>
          <p:cNvSpPr txBox="1">
            <a:spLocks noGrp="1"/>
          </p:cNvSpPr>
          <p:nvPr>
            <p:ph type="title"/>
          </p:nvPr>
        </p:nvSpPr>
        <p:spPr>
          <a:xfrm>
            <a:off x="13507930" y="1023221"/>
            <a:ext cx="3716654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>
                <a:latin typeface="Tahoma"/>
                <a:ea typeface="Tahoma"/>
                <a:cs typeface="Tahoma"/>
                <a:sym typeface="Tahoma"/>
              </a:rPr>
              <a:t>CONTENIDO</a:t>
            </a:r>
            <a:endParaRPr/>
          </a:p>
        </p:txBody>
      </p:sp>
      <p:sp>
        <p:nvSpPr>
          <p:cNvPr id="340" name="Google Shape;340;p13"/>
          <p:cNvSpPr txBox="1"/>
          <p:nvPr/>
        </p:nvSpPr>
        <p:spPr>
          <a:xfrm>
            <a:off x="166143" y="9857659"/>
            <a:ext cx="1774624" cy="330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EFEFEF"/>
                </a:solidFill>
                <a:latin typeface="Arial Black"/>
                <a:ea typeface="Arial Black"/>
                <a:cs typeface="Arial Black"/>
                <a:sym typeface="Arial Black"/>
              </a:rPr>
              <a:t>Página</a:t>
            </a:r>
            <a:r>
              <a:rPr lang="en-US" sz="2000" dirty="0">
                <a:solidFill>
                  <a:srgbClr val="EFEFEF"/>
                </a:solidFill>
                <a:latin typeface="Arial Black"/>
                <a:ea typeface="Arial Black"/>
                <a:cs typeface="Arial Black"/>
                <a:sym typeface="Arial Black"/>
              </a:rPr>
              <a:t> 10</a:t>
            </a:r>
            <a:endParaRPr sz="200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41" name="Google Shape;341;p13"/>
          <p:cNvSpPr txBox="1"/>
          <p:nvPr/>
        </p:nvSpPr>
        <p:spPr>
          <a:xfrm>
            <a:off x="13255251" y="9857659"/>
            <a:ext cx="4866606" cy="3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3C64FA"/>
                </a:solidFill>
                <a:latin typeface="Arial Black"/>
                <a:ea typeface="Arial Black"/>
                <a:cs typeface="Arial Black"/>
                <a:sym typeface="Arial Black"/>
              </a:rPr>
              <a:t>Diplomado</a:t>
            </a:r>
            <a:r>
              <a:rPr lang="en-US" sz="2000" dirty="0">
                <a:solidFill>
                  <a:srgbClr val="3C64FA"/>
                </a:solidFill>
                <a:latin typeface="Arial Black"/>
                <a:ea typeface="Arial Black"/>
                <a:cs typeface="Arial Black"/>
                <a:sym typeface="Arial Black"/>
              </a:rPr>
              <a:t> Derecho de Familia</a:t>
            </a:r>
            <a:endParaRPr sz="200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42" name="Google Shape;342;p13"/>
          <p:cNvSpPr/>
          <p:nvPr/>
        </p:nvSpPr>
        <p:spPr>
          <a:xfrm>
            <a:off x="1028700" y="3178365"/>
            <a:ext cx="6496685" cy="0"/>
          </a:xfrm>
          <a:custGeom>
            <a:avLst/>
            <a:gdLst/>
            <a:ahLst/>
            <a:cxnLst/>
            <a:rect l="l" t="t" r="r" b="b"/>
            <a:pathLst>
              <a:path w="6496684" h="120000" extrusionOk="0">
                <a:moveTo>
                  <a:pt x="0" y="0"/>
                </a:moveTo>
                <a:lnTo>
                  <a:pt x="6496108" y="0"/>
                </a:lnTo>
              </a:path>
            </a:pathLst>
          </a:custGeom>
          <a:noFill/>
          <a:ln w="38075" cap="flat" cmpd="sng">
            <a:solidFill>
              <a:srgbClr val="3C6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3" name="Google Shape;343;p13"/>
          <p:cNvSpPr/>
          <p:nvPr/>
        </p:nvSpPr>
        <p:spPr>
          <a:xfrm>
            <a:off x="1028700" y="4028388"/>
            <a:ext cx="6496685" cy="0"/>
          </a:xfrm>
          <a:custGeom>
            <a:avLst/>
            <a:gdLst/>
            <a:ahLst/>
            <a:cxnLst/>
            <a:rect l="l" t="t" r="r" b="b"/>
            <a:pathLst>
              <a:path w="6496684" h="120000" extrusionOk="0">
                <a:moveTo>
                  <a:pt x="0" y="0"/>
                </a:moveTo>
                <a:lnTo>
                  <a:pt x="6496108" y="0"/>
                </a:lnTo>
              </a:path>
            </a:pathLst>
          </a:custGeom>
          <a:noFill/>
          <a:ln w="38075" cap="flat" cmpd="sng">
            <a:solidFill>
              <a:srgbClr val="3C6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4" name="Google Shape;344;p13"/>
          <p:cNvSpPr/>
          <p:nvPr/>
        </p:nvSpPr>
        <p:spPr>
          <a:xfrm>
            <a:off x="1028700" y="4912478"/>
            <a:ext cx="6496685" cy="0"/>
          </a:xfrm>
          <a:custGeom>
            <a:avLst/>
            <a:gdLst/>
            <a:ahLst/>
            <a:cxnLst/>
            <a:rect l="l" t="t" r="r" b="b"/>
            <a:pathLst>
              <a:path w="6496684" h="120000" extrusionOk="0">
                <a:moveTo>
                  <a:pt x="0" y="0"/>
                </a:moveTo>
                <a:lnTo>
                  <a:pt x="6496108" y="0"/>
                </a:lnTo>
              </a:path>
            </a:pathLst>
          </a:custGeom>
          <a:noFill/>
          <a:ln w="38075" cap="flat" cmpd="sng">
            <a:solidFill>
              <a:srgbClr val="3C6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5" name="Google Shape;345;p13"/>
          <p:cNvSpPr txBox="1"/>
          <p:nvPr/>
        </p:nvSpPr>
        <p:spPr>
          <a:xfrm>
            <a:off x="1016000" y="3431862"/>
            <a:ext cx="5619115" cy="1831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06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ahoma"/>
                <a:ea typeface="Tahoma"/>
                <a:cs typeface="Tahoma"/>
                <a:sym typeface="Tahoma"/>
              </a:rPr>
              <a:t>Profesora: Alicia Fuentes Rebolledo.</a:t>
            </a:r>
            <a:endParaRPr sz="17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2050"/>
              </a:spcBef>
              <a:spcAft>
                <a:spcPts val="0"/>
              </a:spcAft>
              <a:buNone/>
            </a:pPr>
            <a:endParaRPr sz="1700">
              <a:latin typeface="Tahoma"/>
              <a:ea typeface="Tahoma"/>
              <a:cs typeface="Tahoma"/>
              <a:sym typeface="Tahoma"/>
            </a:endParaRPr>
          </a:p>
          <a:p>
            <a:pPr marL="741045" marR="5080" lvl="0" indent="-728980" algn="just" rtl="0">
              <a:lnSpc>
                <a:spcPct val="1147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ahoma"/>
                <a:ea typeface="Tahoma"/>
                <a:cs typeface="Tahoma"/>
                <a:sym typeface="Tahoma"/>
              </a:rPr>
              <a:t>Fecha: Jueves 19 de diciembre de 19.00 a 22.00 horas.</a:t>
            </a:r>
            <a:endParaRPr/>
          </a:p>
          <a:p>
            <a:pPr marL="741045" marR="5080" lvl="0" indent="-728980" algn="just" rtl="0">
              <a:lnSpc>
                <a:spcPct val="1147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ahoma"/>
                <a:ea typeface="Tahoma"/>
                <a:cs typeface="Tahoma"/>
                <a:sym typeface="Tahoma"/>
              </a:rPr>
              <a:t>          Sábado 21 de diciembre de 09.00 a 12.00 horas</a:t>
            </a:r>
            <a:endParaRPr/>
          </a:p>
          <a:p>
            <a:pPr marL="741045" marR="5080" lvl="0" indent="-728980" algn="just" rtl="0">
              <a:lnSpc>
                <a:spcPct val="114705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700">
                <a:latin typeface="Tahoma"/>
                <a:ea typeface="Tahoma"/>
                <a:cs typeface="Tahoma"/>
                <a:sym typeface="Tahoma"/>
              </a:rPr>
            </a:br>
            <a:r>
              <a:rPr lang="en-US" sz="1700">
                <a:latin typeface="Tahoma"/>
                <a:ea typeface="Tahoma"/>
                <a:cs typeface="Tahoma"/>
                <a:sym typeface="Tahoma"/>
              </a:rPr>
              <a:t>.</a:t>
            </a:r>
            <a:endParaRPr sz="17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6" name="Google Shape;346;p13"/>
          <p:cNvSpPr txBox="1"/>
          <p:nvPr/>
        </p:nvSpPr>
        <p:spPr>
          <a:xfrm>
            <a:off x="1016000" y="5208894"/>
            <a:ext cx="1129030" cy="28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ahoma"/>
                <a:ea typeface="Tahoma"/>
                <a:cs typeface="Tahoma"/>
                <a:sym typeface="Tahoma"/>
              </a:rPr>
              <a:t>Contenido:</a:t>
            </a:r>
            <a:endParaRPr sz="17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47" name="Google Shape;34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3668" y="5319174"/>
            <a:ext cx="76200" cy="7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3668" y="5814474"/>
            <a:ext cx="76200" cy="7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3668" y="6062124"/>
            <a:ext cx="76200" cy="7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3668" y="6557424"/>
            <a:ext cx="76200" cy="76199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13"/>
          <p:cNvSpPr txBox="1"/>
          <p:nvPr/>
        </p:nvSpPr>
        <p:spPr>
          <a:xfrm>
            <a:off x="2695578" y="5204938"/>
            <a:ext cx="4512310" cy="1522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475" rIns="0" bIns="0" anchor="t" anchorCtr="0">
            <a:spAutoFit/>
          </a:bodyPr>
          <a:lstStyle/>
          <a:p>
            <a:pPr marL="12700" marR="5080" lvl="0" indent="0" algn="l" rtl="0">
              <a:lnSpc>
                <a:spcPct val="1147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ahoma"/>
                <a:ea typeface="Tahoma"/>
                <a:cs typeface="Tahoma"/>
                <a:sym typeface="Tahoma"/>
              </a:rPr>
              <a:t>Rol del informe de expertos en el tribunal de familia.</a:t>
            </a:r>
            <a:endParaRPr sz="1700">
              <a:latin typeface="Tahoma"/>
              <a:ea typeface="Tahoma"/>
              <a:cs typeface="Tahoma"/>
              <a:sym typeface="Tahoma"/>
            </a:endParaRPr>
          </a:p>
          <a:p>
            <a:pPr marL="12700" marR="147955" lvl="0" indent="0" algn="l" rtl="0">
              <a:lnSpc>
                <a:spcPct val="1147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ahoma"/>
                <a:ea typeface="Tahoma"/>
                <a:cs typeface="Tahoma"/>
                <a:sym typeface="Tahoma"/>
              </a:rPr>
              <a:t>Tipos de informe y proceso de elaboración. Pertinencia del contenido del informe y respuesta a la pregunta psico legal.</a:t>
            </a:r>
            <a:endParaRPr sz="1700">
              <a:latin typeface="Tahoma"/>
              <a:ea typeface="Tahoma"/>
              <a:cs typeface="Tahoma"/>
              <a:sym typeface="Tahoma"/>
            </a:endParaRPr>
          </a:p>
          <a:p>
            <a:pPr marL="12700" lvl="0" indent="0" algn="l" rtl="0">
              <a:lnSpc>
                <a:spcPct val="1117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ahoma"/>
                <a:ea typeface="Tahoma"/>
                <a:cs typeface="Tahoma"/>
                <a:sym typeface="Tahoma"/>
              </a:rPr>
              <a:t>Declaración en juicio de familia.</a:t>
            </a:r>
            <a:endParaRPr sz="17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2" name="Google Shape;352;p13"/>
          <p:cNvSpPr/>
          <p:nvPr/>
        </p:nvSpPr>
        <p:spPr>
          <a:xfrm>
            <a:off x="14982" y="1028701"/>
            <a:ext cx="9144635" cy="478155"/>
          </a:xfrm>
          <a:custGeom>
            <a:avLst/>
            <a:gdLst/>
            <a:ahLst/>
            <a:cxnLst/>
            <a:rect l="l" t="t" r="r" b="b"/>
            <a:pathLst>
              <a:path w="9144635" h="478155" extrusionOk="0">
                <a:moveTo>
                  <a:pt x="9144012" y="477812"/>
                </a:moveTo>
                <a:lnTo>
                  <a:pt x="0" y="477812"/>
                </a:lnTo>
                <a:lnTo>
                  <a:pt x="0" y="0"/>
                </a:lnTo>
                <a:lnTo>
                  <a:pt x="9144012" y="0"/>
                </a:lnTo>
                <a:lnTo>
                  <a:pt x="9144012" y="477812"/>
                </a:lnTo>
                <a:close/>
              </a:path>
            </a:pathLst>
          </a:custGeom>
          <a:solidFill>
            <a:srgbClr val="3C64F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3" name="Google Shape;353;p13"/>
          <p:cNvSpPr/>
          <p:nvPr/>
        </p:nvSpPr>
        <p:spPr>
          <a:xfrm>
            <a:off x="9143971" y="2095423"/>
            <a:ext cx="9525" cy="7163434"/>
          </a:xfrm>
          <a:custGeom>
            <a:avLst/>
            <a:gdLst/>
            <a:ahLst/>
            <a:cxnLst/>
            <a:rect l="l" t="t" r="r" b="b"/>
            <a:pathLst>
              <a:path w="9525" h="7163434" extrusionOk="0">
                <a:moveTo>
                  <a:pt x="0" y="7162848"/>
                </a:moveTo>
                <a:lnTo>
                  <a:pt x="9520" y="0"/>
                </a:lnTo>
              </a:path>
            </a:pathLst>
          </a:custGeom>
          <a:noFill/>
          <a:ln w="19025" cap="flat" cmpd="sng">
            <a:solidFill>
              <a:srgbClr val="3C6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0" y="9826469"/>
            <a:ext cx="18286095" cy="461009"/>
          </a:xfrm>
          <a:custGeom>
            <a:avLst/>
            <a:gdLst/>
            <a:ahLst/>
            <a:cxnLst/>
            <a:rect l="l" t="t" r="r" b="b"/>
            <a:pathLst>
              <a:path w="18286095" h="461009" extrusionOk="0">
                <a:moveTo>
                  <a:pt x="0" y="0"/>
                </a:moveTo>
                <a:lnTo>
                  <a:pt x="18285706" y="0"/>
                </a:lnTo>
                <a:lnTo>
                  <a:pt x="18285706" y="460530"/>
                </a:lnTo>
                <a:lnTo>
                  <a:pt x="0" y="460530"/>
                </a:lnTo>
                <a:lnTo>
                  <a:pt x="0" y="0"/>
                </a:lnTo>
                <a:close/>
              </a:path>
            </a:pathLst>
          </a:custGeom>
          <a:solidFill>
            <a:srgbClr val="3C64F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9" name="Google Shape;359;p14"/>
          <p:cNvSpPr/>
          <p:nvPr/>
        </p:nvSpPr>
        <p:spPr>
          <a:xfrm>
            <a:off x="1045362" y="1263649"/>
            <a:ext cx="7838440" cy="757555"/>
          </a:xfrm>
          <a:custGeom>
            <a:avLst/>
            <a:gdLst/>
            <a:ahLst/>
            <a:cxnLst/>
            <a:rect l="l" t="t" r="r" b="b"/>
            <a:pathLst>
              <a:path w="7838440" h="757555" extrusionOk="0">
                <a:moveTo>
                  <a:pt x="7838072" y="0"/>
                </a:moveTo>
                <a:lnTo>
                  <a:pt x="7838072" y="0"/>
                </a:lnTo>
                <a:lnTo>
                  <a:pt x="0" y="0"/>
                </a:lnTo>
                <a:lnTo>
                  <a:pt x="0" y="21437"/>
                </a:lnTo>
                <a:lnTo>
                  <a:pt x="1310627" y="21437"/>
                </a:lnTo>
                <a:lnTo>
                  <a:pt x="1310627" y="757237"/>
                </a:lnTo>
                <a:lnTo>
                  <a:pt x="1315389" y="757237"/>
                </a:lnTo>
                <a:lnTo>
                  <a:pt x="1315389" y="21437"/>
                </a:lnTo>
                <a:lnTo>
                  <a:pt x="5911672" y="21437"/>
                </a:lnTo>
                <a:lnTo>
                  <a:pt x="5911672" y="757237"/>
                </a:lnTo>
                <a:lnTo>
                  <a:pt x="5916434" y="757237"/>
                </a:lnTo>
                <a:lnTo>
                  <a:pt x="5916434" y="21437"/>
                </a:lnTo>
                <a:lnTo>
                  <a:pt x="7838072" y="21437"/>
                </a:lnTo>
                <a:lnTo>
                  <a:pt x="7838072" y="0"/>
                </a:lnTo>
                <a:close/>
              </a:path>
            </a:pathLst>
          </a:custGeom>
          <a:solidFill>
            <a:srgbClr val="89DFC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1" name="Google Shape;361;p14"/>
          <p:cNvSpPr txBox="1"/>
          <p:nvPr/>
        </p:nvSpPr>
        <p:spPr>
          <a:xfrm>
            <a:off x="2622996" y="1492530"/>
            <a:ext cx="4072254" cy="7774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 err="1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Nombre</a:t>
            </a:r>
            <a:r>
              <a:rPr lang="en-US" sz="1700" b="1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 del </a:t>
            </a:r>
            <a:r>
              <a:rPr lang="en-US" sz="1700" b="1" dirty="0" err="1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Módulo</a:t>
            </a:r>
            <a:endParaRPr sz="1700" b="1" dirty="0">
              <a:solidFill>
                <a:schemeClr val="tx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1835"/>
              </a:spcBef>
              <a:spcAft>
                <a:spcPts val="0"/>
              </a:spcAft>
              <a:buNone/>
            </a:pPr>
            <a:endParaRPr sz="1700" dirty="0"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“Derecho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Sustantivo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de Familia I”</a:t>
            </a: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Ley N°21.389 que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crea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el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Registro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Nacional de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Deudores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pensiones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alimentos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y Ley N°21.484</a:t>
            </a: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266700" marR="259715" lvl="0" indent="0" algn="ctr" rtl="0">
              <a:lnSpc>
                <a:spcPct val="453933"/>
              </a:lnSpc>
              <a:spcBef>
                <a:spcPts val="1005"/>
              </a:spcBef>
              <a:spcAft>
                <a:spcPts val="0"/>
              </a:spcAft>
              <a:buNone/>
            </a:pP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“Derecho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Sustantivo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de Familia II” “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Normativa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Internacional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aplicable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el</a:t>
            </a: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lnSpc>
                <a:spcPct val="6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Derecho de Familia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desde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una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perspectiva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de</a:t>
            </a: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género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”</a:t>
            </a: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1235"/>
              </a:spcBef>
              <a:spcAft>
                <a:spcPts val="0"/>
              </a:spcAft>
              <a:buNone/>
            </a:pP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“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Violencia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Adulto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Mayor”</a:t>
            </a: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935"/>
              </a:spcBef>
              <a:spcAft>
                <a:spcPts val="0"/>
              </a:spcAft>
              <a:buNone/>
            </a:pP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55880" marR="48260" lvl="0" indent="0" algn="ctr" rtl="0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“La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Mediación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familia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como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resolución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conflictos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”.</a:t>
            </a: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“La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función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del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consejero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técnico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”.</a:t>
            </a: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None/>
            </a:pPr>
            <a:endParaRPr lang="es-ES" sz="15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None/>
            </a:pP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194310" marR="186690" lvl="0" indent="0" algn="ctr" rtl="0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“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Violencia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Intrafamiliar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Maltrato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Infantil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y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abuso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sexual l”</a:t>
            </a:r>
            <a:endParaRPr sz="15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2" name="Google Shape;362;p14"/>
          <p:cNvSpPr txBox="1"/>
          <p:nvPr/>
        </p:nvSpPr>
        <p:spPr>
          <a:xfrm>
            <a:off x="7168967" y="1492530"/>
            <a:ext cx="1475105" cy="7914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2730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 err="1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Fecha</a:t>
            </a:r>
            <a:endParaRPr sz="1700" dirty="0">
              <a:solidFill>
                <a:schemeClr val="tx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1835"/>
              </a:spcBef>
              <a:spcAft>
                <a:spcPts val="0"/>
              </a:spcAft>
              <a:buNone/>
            </a:pPr>
            <a:endParaRPr sz="1700" dirty="0">
              <a:latin typeface="Arial Black"/>
              <a:ea typeface="Arial Black"/>
              <a:cs typeface="Arial Black"/>
              <a:sym typeface="Arial Black"/>
            </a:endParaRPr>
          </a:p>
          <a:p>
            <a:pPr marL="27305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1 y 3 de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octubre</a:t>
            </a: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965"/>
              </a:spcBef>
              <a:spcAft>
                <a:spcPts val="0"/>
              </a:spcAft>
              <a:buNone/>
            </a:pP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2730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8 de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octubre</a:t>
            </a: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None/>
            </a:pP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299085" marR="263525" lvl="0" indent="0" algn="ctr" rtl="0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10 y 15 de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octubre</a:t>
            </a: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1085"/>
              </a:spcBef>
              <a:spcAft>
                <a:spcPts val="0"/>
              </a:spcAft>
              <a:buNone/>
            </a:pP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299085" marR="263525" lvl="0" indent="0" algn="ctr" rtl="0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17 y 22 de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octubre</a:t>
            </a: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475"/>
              </a:spcBef>
              <a:spcAft>
                <a:spcPts val="0"/>
              </a:spcAft>
              <a:buNone/>
            </a:pP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2730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24 de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octubre</a:t>
            </a: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475"/>
              </a:spcBef>
              <a:spcAft>
                <a:spcPts val="0"/>
              </a:spcAft>
              <a:buNone/>
            </a:pP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0" marR="1968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29 de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octubre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y 5 de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noviembre</a:t>
            </a: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715"/>
              </a:spcBef>
              <a:spcAft>
                <a:spcPts val="0"/>
              </a:spcAft>
              <a:buNone/>
            </a:pP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0" marR="13334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7 y 12 de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noviembre</a:t>
            </a:r>
            <a:endParaRPr sz="15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3" name="Google Shape;363;p14"/>
          <p:cNvSpPr/>
          <p:nvPr/>
        </p:nvSpPr>
        <p:spPr>
          <a:xfrm>
            <a:off x="1028700" y="1266027"/>
            <a:ext cx="7871459" cy="8323580"/>
          </a:xfrm>
          <a:custGeom>
            <a:avLst/>
            <a:gdLst/>
            <a:ahLst/>
            <a:cxnLst/>
            <a:rect l="l" t="t" r="r" b="b"/>
            <a:pathLst>
              <a:path w="7871459" h="8323580" extrusionOk="0">
                <a:moveTo>
                  <a:pt x="19049" y="19049"/>
                </a:moveTo>
                <a:lnTo>
                  <a:pt x="19049" y="8304068"/>
                </a:lnTo>
              </a:path>
              <a:path w="7871459" h="8323580" extrusionOk="0">
                <a:moveTo>
                  <a:pt x="1329680" y="19049"/>
                </a:moveTo>
                <a:lnTo>
                  <a:pt x="1329680" y="8304068"/>
                </a:lnTo>
              </a:path>
              <a:path w="7871459" h="8323580" extrusionOk="0">
                <a:moveTo>
                  <a:pt x="5930717" y="19049"/>
                </a:moveTo>
                <a:lnTo>
                  <a:pt x="5930717" y="8304068"/>
                </a:lnTo>
              </a:path>
              <a:path w="7871459" h="8323580" extrusionOk="0">
                <a:moveTo>
                  <a:pt x="7852355" y="19049"/>
                </a:moveTo>
                <a:lnTo>
                  <a:pt x="7852355" y="8304068"/>
                </a:lnTo>
              </a:path>
              <a:path w="7871459" h="8323580" extrusionOk="0">
                <a:moveTo>
                  <a:pt x="0" y="0"/>
                </a:moveTo>
                <a:lnTo>
                  <a:pt x="7871405" y="0"/>
                </a:lnTo>
              </a:path>
              <a:path w="7871459" h="8323580" extrusionOk="0">
                <a:moveTo>
                  <a:pt x="0" y="752474"/>
                </a:moveTo>
                <a:lnTo>
                  <a:pt x="7871405" y="752474"/>
                </a:lnTo>
              </a:path>
              <a:path w="7871459" h="8323580" extrusionOk="0">
                <a:moveTo>
                  <a:pt x="0" y="1574788"/>
                </a:moveTo>
                <a:lnTo>
                  <a:pt x="7871405" y="1574788"/>
                </a:lnTo>
              </a:path>
              <a:path w="7871459" h="8323580" extrusionOk="0">
                <a:moveTo>
                  <a:pt x="0" y="2832088"/>
                </a:moveTo>
                <a:lnTo>
                  <a:pt x="7871405" y="2832088"/>
                </a:lnTo>
              </a:path>
              <a:path w="7871459" h="8323580" extrusionOk="0">
                <a:moveTo>
                  <a:pt x="0" y="3829961"/>
                </a:moveTo>
                <a:lnTo>
                  <a:pt x="7871405" y="3829961"/>
                </a:lnTo>
              </a:path>
              <a:path w="7871459" h="8323580" extrusionOk="0">
                <a:moveTo>
                  <a:pt x="0" y="5094535"/>
                </a:moveTo>
                <a:lnTo>
                  <a:pt x="7871405" y="5094535"/>
                </a:lnTo>
              </a:path>
              <a:path w="7871459" h="8323580" extrusionOk="0">
                <a:moveTo>
                  <a:pt x="0" y="6054309"/>
                </a:moveTo>
                <a:lnTo>
                  <a:pt x="7871405" y="6054309"/>
                </a:lnTo>
              </a:path>
              <a:path w="7871459" h="8323580" extrusionOk="0">
                <a:moveTo>
                  <a:pt x="0" y="7320938"/>
                </a:moveTo>
                <a:lnTo>
                  <a:pt x="7871405" y="7320938"/>
                </a:lnTo>
              </a:path>
              <a:path w="7871459" h="8323580" extrusionOk="0">
                <a:moveTo>
                  <a:pt x="0" y="8323118"/>
                </a:moveTo>
                <a:lnTo>
                  <a:pt x="7871405" y="8323118"/>
                </a:lnTo>
              </a:path>
            </a:pathLst>
          </a:custGeom>
          <a:noFill/>
          <a:ln w="380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4" name="Google Shape;364;p14"/>
          <p:cNvSpPr/>
          <p:nvPr/>
        </p:nvSpPr>
        <p:spPr>
          <a:xfrm>
            <a:off x="9404553" y="1263649"/>
            <a:ext cx="7838440" cy="757555"/>
          </a:xfrm>
          <a:custGeom>
            <a:avLst/>
            <a:gdLst/>
            <a:ahLst/>
            <a:cxnLst/>
            <a:rect l="l" t="t" r="r" b="b"/>
            <a:pathLst>
              <a:path w="7838440" h="757555" extrusionOk="0">
                <a:moveTo>
                  <a:pt x="7838072" y="0"/>
                </a:moveTo>
                <a:lnTo>
                  <a:pt x="7838072" y="0"/>
                </a:lnTo>
                <a:lnTo>
                  <a:pt x="0" y="0"/>
                </a:lnTo>
                <a:lnTo>
                  <a:pt x="0" y="21437"/>
                </a:lnTo>
                <a:lnTo>
                  <a:pt x="1275867" y="21437"/>
                </a:lnTo>
                <a:lnTo>
                  <a:pt x="1275867" y="757237"/>
                </a:lnTo>
                <a:lnTo>
                  <a:pt x="1280629" y="757237"/>
                </a:lnTo>
                <a:lnTo>
                  <a:pt x="1280629" y="21437"/>
                </a:lnTo>
                <a:lnTo>
                  <a:pt x="5911672" y="21437"/>
                </a:lnTo>
                <a:lnTo>
                  <a:pt x="5911672" y="757237"/>
                </a:lnTo>
                <a:lnTo>
                  <a:pt x="5916434" y="757237"/>
                </a:lnTo>
                <a:lnTo>
                  <a:pt x="5916434" y="21437"/>
                </a:lnTo>
                <a:lnTo>
                  <a:pt x="7838072" y="21437"/>
                </a:lnTo>
                <a:lnTo>
                  <a:pt x="7838072" y="0"/>
                </a:lnTo>
                <a:close/>
              </a:path>
            </a:pathLst>
          </a:custGeom>
          <a:solidFill>
            <a:srgbClr val="89DFC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6" name="Google Shape;366;p14"/>
          <p:cNvSpPr txBox="1"/>
          <p:nvPr/>
        </p:nvSpPr>
        <p:spPr>
          <a:xfrm>
            <a:off x="10759093" y="1103805"/>
            <a:ext cx="4438482" cy="8294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ctr" rtl="0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None/>
            </a:pPr>
            <a:r>
              <a:rPr lang="en-US" sz="1700" dirty="0" err="1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Nombre</a:t>
            </a:r>
            <a:r>
              <a:rPr lang="en-US" sz="1700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 del </a:t>
            </a:r>
            <a:r>
              <a:rPr lang="en-US" sz="1700" dirty="0" err="1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Módulo</a:t>
            </a:r>
            <a:endParaRPr sz="1700" dirty="0">
              <a:solidFill>
                <a:schemeClr val="tx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51435" marR="43815" lvl="0" indent="0" algn="ctr" rtl="0">
              <a:lnSpc>
                <a:spcPct val="440000"/>
              </a:lnSpc>
              <a:spcBef>
                <a:spcPts val="980"/>
              </a:spcBef>
              <a:spcAft>
                <a:spcPts val="0"/>
              </a:spcAft>
              <a:buNone/>
            </a:pP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“Sistema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Proteccional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y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Garantías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Niñez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” “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Violencia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Intrafamiliar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Maltrato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Infantil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y</a:t>
            </a: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lnSpc>
                <a:spcPct val="7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abuso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sexual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lI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”</a:t>
            </a: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None/>
            </a:pP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“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Elementos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Alienación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Parental”</a:t>
            </a: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None/>
            </a:pP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237490" marR="229870" lvl="0" indent="0" algn="ctr" rtl="0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“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Evaluaciones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Periciales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Psicológicas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el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contexto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familia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”</a:t>
            </a: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1789"/>
              </a:spcBef>
              <a:spcAft>
                <a:spcPts val="0"/>
              </a:spcAft>
              <a:buNone/>
            </a:pP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1789"/>
              </a:spcBef>
              <a:spcAft>
                <a:spcPts val="0"/>
              </a:spcAft>
              <a:buNone/>
            </a:pP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“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Evaluaciones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Periciales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Sociales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el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contexto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familia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”</a:t>
            </a: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1789"/>
              </a:spcBef>
              <a:spcAft>
                <a:spcPts val="0"/>
              </a:spcAft>
              <a:buNone/>
            </a:pP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412115" marR="404495" lvl="0" indent="0" algn="ctr" rtl="0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“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Procesos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reparatorios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víctimas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violencia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”</a:t>
            </a: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None/>
            </a:pP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180340" marR="172720" lvl="0" indent="0" algn="ctr" rtl="0">
              <a:lnSpc>
                <a:spcPct val="1167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“Informe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Pericial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elaboración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exposición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y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valoración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prueba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Tribunal de Familia”.</a:t>
            </a:r>
            <a:endParaRPr sz="15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7" name="Google Shape;367;p14"/>
          <p:cNvSpPr txBox="1"/>
          <p:nvPr/>
        </p:nvSpPr>
        <p:spPr>
          <a:xfrm>
            <a:off x="15663447" y="1492530"/>
            <a:ext cx="1231900" cy="8293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 err="1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Fecha</a:t>
            </a:r>
            <a:endParaRPr sz="1700" dirty="0">
              <a:solidFill>
                <a:schemeClr val="tx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2360"/>
              </a:spcBef>
              <a:spcAft>
                <a:spcPts val="0"/>
              </a:spcAft>
              <a:buNone/>
            </a:pPr>
            <a:endParaRPr sz="1700" dirty="0"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14 de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noviembre</a:t>
            </a: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None/>
            </a:pP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163830" marR="156210" lvl="0" indent="0" algn="ctr" rtl="0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19 y 21 de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noviembre</a:t>
            </a: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None/>
            </a:pP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26 de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noviembre</a:t>
            </a: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163830" marR="156210" lvl="0" indent="0" algn="ctr" rtl="0">
              <a:lnSpc>
                <a:spcPct val="116700"/>
              </a:lnSpc>
              <a:spcBef>
                <a:spcPts val="5"/>
              </a:spcBef>
              <a:spcAft>
                <a:spcPts val="0"/>
              </a:spcAft>
              <a:buNone/>
            </a:pP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163830" marR="156210" lvl="0" indent="0" algn="ctr" rtl="0">
              <a:lnSpc>
                <a:spcPct val="1167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28 de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noviembre</a:t>
            </a: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 y 3 de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diciembre</a:t>
            </a:r>
            <a:endParaRPr dirty="0"/>
          </a:p>
          <a:p>
            <a:pPr marL="135255" marR="127000" lvl="0" indent="137160" algn="l" rtl="0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135255" marR="127000" lvl="0" indent="137160" algn="l" rtl="0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5 y 10 de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diciembre</a:t>
            </a: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1789"/>
              </a:spcBef>
              <a:spcAft>
                <a:spcPts val="0"/>
              </a:spcAft>
              <a:buNone/>
            </a:pP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135255" marR="127000" lvl="0" indent="28575" algn="l" rtl="0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12  y 17 de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diciembre</a:t>
            </a: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944"/>
              </a:spcBef>
              <a:spcAft>
                <a:spcPts val="0"/>
              </a:spcAft>
              <a:buNone/>
            </a:pPr>
            <a:endParaRPr sz="1500" dirty="0">
              <a:latin typeface="Tahoma"/>
              <a:ea typeface="Tahoma"/>
              <a:cs typeface="Tahoma"/>
              <a:sym typeface="Tahoma"/>
            </a:endParaRPr>
          </a:p>
          <a:p>
            <a:pPr marL="135255" marR="127000" lvl="0" indent="28575" algn="l" rtl="0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Tahoma"/>
                <a:ea typeface="Tahoma"/>
                <a:cs typeface="Tahoma"/>
                <a:sym typeface="Tahoma"/>
              </a:rPr>
              <a:t>19 y 21 de </a:t>
            </a:r>
            <a:r>
              <a:rPr lang="en-US" sz="1500" dirty="0" err="1">
                <a:latin typeface="Tahoma"/>
                <a:ea typeface="Tahoma"/>
                <a:cs typeface="Tahoma"/>
                <a:sym typeface="Tahoma"/>
              </a:rPr>
              <a:t>diciembre</a:t>
            </a:r>
            <a:endParaRPr sz="15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8" name="Google Shape;368;p14"/>
          <p:cNvSpPr txBox="1">
            <a:spLocks noGrp="1"/>
          </p:cNvSpPr>
          <p:nvPr>
            <p:ph type="title"/>
          </p:nvPr>
        </p:nvSpPr>
        <p:spPr>
          <a:xfrm>
            <a:off x="5586113" y="196913"/>
            <a:ext cx="7115772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52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/>
              <a:t>Cronograma	</a:t>
            </a:r>
            <a:endParaRPr/>
          </a:p>
        </p:txBody>
      </p:sp>
      <p:sp>
        <p:nvSpPr>
          <p:cNvPr id="369" name="Google Shape;369;p14"/>
          <p:cNvSpPr txBox="1"/>
          <p:nvPr/>
        </p:nvSpPr>
        <p:spPr>
          <a:xfrm>
            <a:off x="16623233" y="9889230"/>
            <a:ext cx="1440832" cy="32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EFEFEF"/>
                </a:solidFill>
                <a:latin typeface="Arial Black"/>
                <a:ea typeface="Arial Black"/>
                <a:cs typeface="Arial Black"/>
                <a:sym typeface="Arial Black"/>
              </a:rPr>
              <a:t>Página</a:t>
            </a:r>
            <a:r>
              <a:rPr lang="en-US" sz="2000" dirty="0">
                <a:solidFill>
                  <a:srgbClr val="EFEFEF"/>
                </a:solidFill>
                <a:latin typeface="Arial Black"/>
                <a:ea typeface="Arial Black"/>
                <a:cs typeface="Arial Black"/>
                <a:sym typeface="Arial Black"/>
              </a:rPr>
              <a:t> 11</a:t>
            </a:r>
            <a:endParaRPr sz="200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70" name="Google Shape;370;p14"/>
          <p:cNvSpPr txBox="1"/>
          <p:nvPr/>
        </p:nvSpPr>
        <p:spPr>
          <a:xfrm>
            <a:off x="1994291" y="9889230"/>
            <a:ext cx="4985007" cy="32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F4F4F4"/>
                </a:solidFill>
                <a:latin typeface="Arial Black"/>
                <a:ea typeface="Arial Black"/>
                <a:cs typeface="Arial Black"/>
                <a:sym typeface="Arial Black"/>
              </a:rPr>
              <a:t>Diplomado</a:t>
            </a:r>
            <a:r>
              <a:rPr lang="en-US" sz="2000" dirty="0">
                <a:solidFill>
                  <a:srgbClr val="F4F4F4"/>
                </a:solidFill>
                <a:latin typeface="Arial Black"/>
                <a:ea typeface="Arial Black"/>
                <a:cs typeface="Arial Black"/>
                <a:sym typeface="Arial Black"/>
              </a:rPr>
              <a:t> Derecho de Familia</a:t>
            </a:r>
            <a:endParaRPr sz="200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71" name="Google Shape;371;p14"/>
          <p:cNvSpPr/>
          <p:nvPr/>
        </p:nvSpPr>
        <p:spPr>
          <a:xfrm>
            <a:off x="9143971" y="2095421"/>
            <a:ext cx="9525" cy="7163434"/>
          </a:xfrm>
          <a:custGeom>
            <a:avLst/>
            <a:gdLst/>
            <a:ahLst/>
            <a:cxnLst/>
            <a:rect l="l" t="t" r="r" b="b"/>
            <a:pathLst>
              <a:path w="9525" h="7163434" extrusionOk="0">
                <a:moveTo>
                  <a:pt x="0" y="7162848"/>
                </a:moveTo>
                <a:lnTo>
                  <a:pt x="9520" y="0"/>
                </a:lnTo>
              </a:path>
            </a:pathLst>
          </a:custGeom>
          <a:noFill/>
          <a:ln w="19025" cap="flat" cmpd="sng">
            <a:solidFill>
              <a:srgbClr val="3C6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2" name="Google Shape;372;p14"/>
          <p:cNvSpPr/>
          <p:nvPr/>
        </p:nvSpPr>
        <p:spPr>
          <a:xfrm>
            <a:off x="9397308" y="1278875"/>
            <a:ext cx="7871459" cy="8323580"/>
          </a:xfrm>
          <a:custGeom>
            <a:avLst/>
            <a:gdLst/>
            <a:ahLst/>
            <a:cxnLst/>
            <a:rect l="l" t="t" r="r" b="b"/>
            <a:pathLst>
              <a:path w="7871459" h="8323580" extrusionOk="0">
                <a:moveTo>
                  <a:pt x="19049" y="19049"/>
                </a:moveTo>
                <a:lnTo>
                  <a:pt x="19049" y="8304068"/>
                </a:lnTo>
              </a:path>
              <a:path w="7871459" h="8323580" extrusionOk="0">
                <a:moveTo>
                  <a:pt x="1329680" y="19049"/>
                </a:moveTo>
                <a:lnTo>
                  <a:pt x="1329680" y="8304068"/>
                </a:lnTo>
              </a:path>
              <a:path w="7871459" h="8323580" extrusionOk="0">
                <a:moveTo>
                  <a:pt x="5930717" y="19049"/>
                </a:moveTo>
                <a:lnTo>
                  <a:pt x="5930717" y="8304068"/>
                </a:lnTo>
              </a:path>
              <a:path w="7871459" h="8323580" extrusionOk="0">
                <a:moveTo>
                  <a:pt x="7852355" y="19049"/>
                </a:moveTo>
                <a:lnTo>
                  <a:pt x="7852355" y="8304068"/>
                </a:lnTo>
              </a:path>
              <a:path w="7871459" h="8323580" extrusionOk="0">
                <a:moveTo>
                  <a:pt x="0" y="0"/>
                </a:moveTo>
                <a:lnTo>
                  <a:pt x="7871405" y="0"/>
                </a:lnTo>
              </a:path>
              <a:path w="7871459" h="8323580" extrusionOk="0">
                <a:moveTo>
                  <a:pt x="0" y="752474"/>
                </a:moveTo>
                <a:lnTo>
                  <a:pt x="7871405" y="752474"/>
                </a:lnTo>
              </a:path>
              <a:path w="7871459" h="8323580" extrusionOk="0">
                <a:moveTo>
                  <a:pt x="0" y="1574788"/>
                </a:moveTo>
                <a:lnTo>
                  <a:pt x="7871405" y="1574788"/>
                </a:lnTo>
              </a:path>
              <a:path w="7871459" h="8323580" extrusionOk="0">
                <a:moveTo>
                  <a:pt x="0" y="2832088"/>
                </a:moveTo>
                <a:lnTo>
                  <a:pt x="7871405" y="2832088"/>
                </a:lnTo>
              </a:path>
              <a:path w="7871459" h="8323580" extrusionOk="0">
                <a:moveTo>
                  <a:pt x="0" y="3829961"/>
                </a:moveTo>
                <a:lnTo>
                  <a:pt x="7871405" y="3829961"/>
                </a:lnTo>
              </a:path>
              <a:path w="7871459" h="8323580" extrusionOk="0">
                <a:moveTo>
                  <a:pt x="0" y="5094535"/>
                </a:moveTo>
                <a:lnTo>
                  <a:pt x="7871405" y="5094535"/>
                </a:lnTo>
              </a:path>
              <a:path w="7871459" h="8323580" extrusionOk="0">
                <a:moveTo>
                  <a:pt x="0" y="6054309"/>
                </a:moveTo>
                <a:lnTo>
                  <a:pt x="7871405" y="6054309"/>
                </a:lnTo>
              </a:path>
              <a:path w="7871459" h="8323580" extrusionOk="0">
                <a:moveTo>
                  <a:pt x="0" y="7320938"/>
                </a:moveTo>
                <a:lnTo>
                  <a:pt x="7871405" y="7320938"/>
                </a:lnTo>
              </a:path>
              <a:path w="7871459" h="8323580" extrusionOk="0">
                <a:moveTo>
                  <a:pt x="0" y="8323118"/>
                </a:moveTo>
                <a:lnTo>
                  <a:pt x="7871405" y="8323118"/>
                </a:lnTo>
              </a:path>
            </a:pathLst>
          </a:custGeom>
          <a:noFill/>
          <a:ln w="380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C8084C-CCB3-ED6D-D757-AE3A126B89EE}"/>
              </a:ext>
            </a:extLst>
          </p:cNvPr>
          <p:cNvSpPr txBox="1"/>
          <p:nvPr/>
        </p:nvSpPr>
        <p:spPr>
          <a:xfrm>
            <a:off x="1194318" y="1492530"/>
            <a:ext cx="799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dirty="0"/>
              <a:t>Módulo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7DFCFE-0169-C2A8-D2DC-9B2F2016D0B3}"/>
              </a:ext>
            </a:extLst>
          </p:cNvPr>
          <p:cNvSpPr txBox="1"/>
          <p:nvPr/>
        </p:nvSpPr>
        <p:spPr>
          <a:xfrm>
            <a:off x="1594304" y="2258008"/>
            <a:ext cx="159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dirty="0"/>
              <a:t>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E694ED-22EE-84F0-5EF1-6FBDD948B174}"/>
              </a:ext>
            </a:extLst>
          </p:cNvPr>
          <p:cNvSpPr txBox="1"/>
          <p:nvPr/>
        </p:nvSpPr>
        <p:spPr>
          <a:xfrm>
            <a:off x="1545739" y="4481926"/>
            <a:ext cx="399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dirty="0"/>
              <a:t>II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BD945A-0D87-D027-F687-7E2F945156A0}"/>
              </a:ext>
            </a:extLst>
          </p:cNvPr>
          <p:cNvSpPr txBox="1"/>
          <p:nvPr/>
        </p:nvSpPr>
        <p:spPr>
          <a:xfrm>
            <a:off x="1194318" y="3284376"/>
            <a:ext cx="1287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dirty="0"/>
              <a:t>Clase Magistral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994D69-B113-00C1-AE5A-BE4D76A86630}"/>
              </a:ext>
            </a:extLst>
          </p:cNvPr>
          <p:cNvSpPr txBox="1"/>
          <p:nvPr/>
        </p:nvSpPr>
        <p:spPr>
          <a:xfrm>
            <a:off x="1527638" y="5639338"/>
            <a:ext cx="399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dirty="0"/>
              <a:t>III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AB2F6F-A2C5-174C-4392-3F53D7898B4D}"/>
              </a:ext>
            </a:extLst>
          </p:cNvPr>
          <p:cNvSpPr txBox="1"/>
          <p:nvPr/>
        </p:nvSpPr>
        <p:spPr>
          <a:xfrm>
            <a:off x="1448941" y="7875103"/>
            <a:ext cx="399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dirty="0"/>
              <a:t>IV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7FC91C-F637-0695-6760-E204DF69DF0D}"/>
              </a:ext>
            </a:extLst>
          </p:cNvPr>
          <p:cNvSpPr txBox="1"/>
          <p:nvPr/>
        </p:nvSpPr>
        <p:spPr>
          <a:xfrm>
            <a:off x="1323138" y="6633292"/>
            <a:ext cx="1652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dirty="0"/>
              <a:t>Clase </a:t>
            </a:r>
          </a:p>
          <a:p>
            <a:r>
              <a:rPr lang="en-CL" dirty="0"/>
              <a:t>Magistral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604704-F4A8-D30F-E1B7-F3715376969F}"/>
              </a:ext>
            </a:extLst>
          </p:cNvPr>
          <p:cNvSpPr txBox="1"/>
          <p:nvPr/>
        </p:nvSpPr>
        <p:spPr>
          <a:xfrm flipV="1">
            <a:off x="1133399" y="9099611"/>
            <a:ext cx="631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dirty="0"/>
              <a:t>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D539FA-B8DC-F372-91C9-ECB604274EA0}"/>
              </a:ext>
            </a:extLst>
          </p:cNvPr>
          <p:cNvSpPr txBox="1"/>
          <p:nvPr/>
        </p:nvSpPr>
        <p:spPr>
          <a:xfrm>
            <a:off x="9666422" y="1492768"/>
            <a:ext cx="799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dirty="0"/>
              <a:t>Módulo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FA2C7C-4B45-0228-1F89-19DD5336E847}"/>
              </a:ext>
            </a:extLst>
          </p:cNvPr>
          <p:cNvSpPr txBox="1"/>
          <p:nvPr/>
        </p:nvSpPr>
        <p:spPr>
          <a:xfrm>
            <a:off x="9847599" y="3340505"/>
            <a:ext cx="53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dirty="0"/>
              <a:t>VI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0A5F1C-4EEF-FCC4-255E-11F0E6609FB6}"/>
              </a:ext>
            </a:extLst>
          </p:cNvPr>
          <p:cNvSpPr txBox="1"/>
          <p:nvPr/>
        </p:nvSpPr>
        <p:spPr>
          <a:xfrm>
            <a:off x="9780353" y="4434702"/>
            <a:ext cx="583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dirty="0"/>
              <a:t>VII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C9DC4-0843-2E79-19A9-549DEF0C523E}"/>
              </a:ext>
            </a:extLst>
          </p:cNvPr>
          <p:cNvSpPr txBox="1"/>
          <p:nvPr/>
        </p:nvSpPr>
        <p:spPr>
          <a:xfrm>
            <a:off x="9847599" y="5625962"/>
            <a:ext cx="704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dirty="0"/>
              <a:t>VIII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43E2F6-6970-9842-0696-2DA044CB91E0}"/>
              </a:ext>
            </a:extLst>
          </p:cNvPr>
          <p:cNvSpPr txBox="1"/>
          <p:nvPr/>
        </p:nvSpPr>
        <p:spPr>
          <a:xfrm>
            <a:off x="9847599" y="6806601"/>
            <a:ext cx="704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dirty="0"/>
              <a:t>IX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1F8D5A-C9D5-CAFA-4D93-763EEB6904D2}"/>
              </a:ext>
            </a:extLst>
          </p:cNvPr>
          <p:cNvSpPr txBox="1"/>
          <p:nvPr/>
        </p:nvSpPr>
        <p:spPr>
          <a:xfrm>
            <a:off x="9940803" y="7997381"/>
            <a:ext cx="704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dirty="0"/>
              <a:t>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C128A5-8F90-F039-3536-701F1E6B4358}"/>
              </a:ext>
            </a:extLst>
          </p:cNvPr>
          <p:cNvSpPr txBox="1"/>
          <p:nvPr/>
        </p:nvSpPr>
        <p:spPr>
          <a:xfrm>
            <a:off x="9895763" y="9024565"/>
            <a:ext cx="704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dirty="0"/>
              <a:t>XI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2A99E8-5632-CA9F-9BF1-7869A9DD4D0A}"/>
              </a:ext>
            </a:extLst>
          </p:cNvPr>
          <p:cNvSpPr txBox="1"/>
          <p:nvPr/>
        </p:nvSpPr>
        <p:spPr>
          <a:xfrm>
            <a:off x="9638339" y="2206033"/>
            <a:ext cx="1287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dirty="0"/>
              <a:t>Clase Magistral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5"/>
          <p:cNvSpPr/>
          <p:nvPr/>
        </p:nvSpPr>
        <p:spPr>
          <a:xfrm>
            <a:off x="0" y="3"/>
            <a:ext cx="18286095" cy="478790"/>
          </a:xfrm>
          <a:custGeom>
            <a:avLst/>
            <a:gdLst/>
            <a:ahLst/>
            <a:cxnLst/>
            <a:rect l="l" t="t" r="r" b="b"/>
            <a:pathLst>
              <a:path w="18286095" h="478790" extrusionOk="0">
                <a:moveTo>
                  <a:pt x="18285706" y="478683"/>
                </a:moveTo>
                <a:lnTo>
                  <a:pt x="0" y="478683"/>
                </a:lnTo>
                <a:lnTo>
                  <a:pt x="0" y="0"/>
                </a:lnTo>
                <a:lnTo>
                  <a:pt x="18285706" y="0"/>
                </a:lnTo>
                <a:lnTo>
                  <a:pt x="18285706" y="478683"/>
                </a:lnTo>
                <a:close/>
              </a:path>
            </a:pathLst>
          </a:custGeom>
          <a:solidFill>
            <a:srgbClr val="3C64F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8" name="Google Shape;378;p15"/>
          <p:cNvSpPr txBox="1">
            <a:spLocks noGrp="1"/>
          </p:cNvSpPr>
          <p:nvPr>
            <p:ph type="title"/>
          </p:nvPr>
        </p:nvSpPr>
        <p:spPr>
          <a:xfrm>
            <a:off x="4640411" y="894053"/>
            <a:ext cx="9007475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/>
              <a:t>Metodología del Diplomado</a:t>
            </a:r>
            <a:endParaRPr/>
          </a:p>
        </p:txBody>
      </p:sp>
      <p:sp>
        <p:nvSpPr>
          <p:cNvPr id="379" name="Google Shape;379;p15"/>
          <p:cNvSpPr/>
          <p:nvPr/>
        </p:nvSpPr>
        <p:spPr>
          <a:xfrm>
            <a:off x="5619123" y="1804835"/>
            <a:ext cx="7087234" cy="0"/>
          </a:xfrm>
          <a:custGeom>
            <a:avLst/>
            <a:gdLst/>
            <a:ahLst/>
            <a:cxnLst/>
            <a:rect l="l" t="t" r="r" b="b"/>
            <a:pathLst>
              <a:path w="7087234" h="120000" extrusionOk="0">
                <a:moveTo>
                  <a:pt x="0" y="0"/>
                </a:moveTo>
                <a:lnTo>
                  <a:pt x="7086626" y="0"/>
                </a:lnTo>
              </a:path>
            </a:pathLst>
          </a:custGeom>
          <a:noFill/>
          <a:ln w="47600" cap="flat" cmpd="sng">
            <a:solidFill>
              <a:srgbClr val="89DF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0" name="Google Shape;380;p15"/>
          <p:cNvSpPr/>
          <p:nvPr/>
        </p:nvSpPr>
        <p:spPr>
          <a:xfrm>
            <a:off x="0" y="9826475"/>
            <a:ext cx="18286095" cy="461009"/>
          </a:xfrm>
          <a:custGeom>
            <a:avLst/>
            <a:gdLst/>
            <a:ahLst/>
            <a:cxnLst/>
            <a:rect l="l" t="t" r="r" b="b"/>
            <a:pathLst>
              <a:path w="18286095" h="461009" extrusionOk="0">
                <a:moveTo>
                  <a:pt x="0" y="0"/>
                </a:moveTo>
                <a:lnTo>
                  <a:pt x="18285706" y="0"/>
                </a:lnTo>
                <a:lnTo>
                  <a:pt x="18285706" y="460524"/>
                </a:lnTo>
                <a:lnTo>
                  <a:pt x="0" y="460524"/>
                </a:lnTo>
                <a:lnTo>
                  <a:pt x="0" y="0"/>
                </a:lnTo>
                <a:close/>
              </a:path>
            </a:pathLst>
          </a:custGeom>
          <a:solidFill>
            <a:srgbClr val="3C64F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1" name="Google Shape;381;p15"/>
          <p:cNvSpPr txBox="1"/>
          <p:nvPr/>
        </p:nvSpPr>
        <p:spPr>
          <a:xfrm>
            <a:off x="16623233" y="9889236"/>
            <a:ext cx="2075314" cy="32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EFEFEF"/>
                </a:solidFill>
                <a:latin typeface="Arial Black"/>
                <a:ea typeface="Arial Black"/>
                <a:cs typeface="Arial Black"/>
                <a:sym typeface="Arial Black"/>
              </a:rPr>
              <a:t>Página</a:t>
            </a:r>
            <a:r>
              <a:rPr lang="en-US" sz="2000" dirty="0">
                <a:solidFill>
                  <a:srgbClr val="EFEFEF"/>
                </a:solidFill>
                <a:latin typeface="Arial Black"/>
                <a:ea typeface="Arial Black"/>
                <a:cs typeface="Arial Black"/>
                <a:sym typeface="Arial Black"/>
              </a:rPr>
              <a:t> 12</a:t>
            </a:r>
            <a:endParaRPr sz="200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82" name="Google Shape;382;p15"/>
          <p:cNvSpPr txBox="1"/>
          <p:nvPr/>
        </p:nvSpPr>
        <p:spPr>
          <a:xfrm>
            <a:off x="1994291" y="9889236"/>
            <a:ext cx="5656811" cy="32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F4F4F4"/>
                </a:solidFill>
                <a:latin typeface="Arial Black"/>
                <a:ea typeface="Arial Black"/>
                <a:cs typeface="Arial Black"/>
                <a:sym typeface="Arial Black"/>
              </a:rPr>
              <a:t>Diplomado</a:t>
            </a:r>
            <a:r>
              <a:rPr lang="en-US" sz="2000" dirty="0">
                <a:solidFill>
                  <a:srgbClr val="F4F4F4"/>
                </a:solidFill>
                <a:latin typeface="Arial Black"/>
                <a:ea typeface="Arial Black"/>
                <a:cs typeface="Arial Black"/>
                <a:sym typeface="Arial Black"/>
              </a:rPr>
              <a:t> Derecho de Familia</a:t>
            </a:r>
            <a:endParaRPr sz="200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83" name="Google Shape;383;p15"/>
          <p:cNvSpPr/>
          <p:nvPr/>
        </p:nvSpPr>
        <p:spPr>
          <a:xfrm>
            <a:off x="5619123" y="6978124"/>
            <a:ext cx="7087234" cy="0"/>
          </a:xfrm>
          <a:custGeom>
            <a:avLst/>
            <a:gdLst/>
            <a:ahLst/>
            <a:cxnLst/>
            <a:rect l="l" t="t" r="r" b="b"/>
            <a:pathLst>
              <a:path w="7087234" h="120000" extrusionOk="0">
                <a:moveTo>
                  <a:pt x="0" y="0"/>
                </a:moveTo>
                <a:lnTo>
                  <a:pt x="7086626" y="0"/>
                </a:lnTo>
              </a:path>
            </a:pathLst>
          </a:custGeom>
          <a:noFill/>
          <a:ln w="47600" cap="flat" cmpd="sng">
            <a:solidFill>
              <a:srgbClr val="89DF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4" name="Google Shape;384;p15"/>
          <p:cNvSpPr txBox="1"/>
          <p:nvPr/>
        </p:nvSpPr>
        <p:spPr>
          <a:xfrm>
            <a:off x="1976878" y="2193764"/>
            <a:ext cx="14334490" cy="731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13334" lvl="0" indent="0" algn="just" rtl="0">
              <a:lnSpc>
                <a:spcPct val="115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El diplomado tiene un formato dialógico e interactivo, priorizando las necesidades reales y cotidianas de los asistentes para su resolución en aula, y posteriormente en terreno.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marL="12700" marR="7620" lvl="0" indent="0" algn="just" rtl="0">
              <a:lnSpc>
                <a:spcPct val="115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Las clases consideran sesiones expositivas con apoyo audiovisual, en las cuales se desarrollarán teórica y analíticamente los diferentes temas propuestos en el programa; además, los docentes facilitarán la realización de grupos de trabajo, para asegurar la comprensión de los temas tratados.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marL="12700" marR="5715" lvl="0" indent="0" algn="just" rtl="0">
              <a:lnSpc>
                <a:spcPct val="115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Asimismo, se estructurará en talleres para el análisis, interpretación y reflexión de casos tratados por cada uno de los docentes del diplomado.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marL="12700" marR="5715" lvl="0" indent="0" algn="just" rtl="0">
              <a:lnSpc>
                <a:spcPct val="115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Los participantes podrán aprender haciendo, de forma tal de adquirir y/o desarrollar las competencias necesarias acompañados de profesionales expertos en las temáticas a abordar e insertos en la actualidad académica y profesional del país.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None/>
            </a:pP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333333"/>
                </a:solidFill>
                <a:latin typeface="Arial Black"/>
                <a:ea typeface="Arial Black"/>
                <a:cs typeface="Arial Black"/>
                <a:sym typeface="Arial Black"/>
              </a:rPr>
              <a:t>Evaluación del Curso y Asistencia</a:t>
            </a:r>
            <a:endParaRPr sz="5000">
              <a:latin typeface="Arial Black"/>
              <a:ea typeface="Arial Black"/>
              <a:cs typeface="Arial Black"/>
              <a:sym typeface="Arial Black"/>
            </a:endParaRPr>
          </a:p>
          <a:p>
            <a:pPr marL="12700" marR="12065" lvl="0" indent="0" algn="just" rtl="0">
              <a:lnSpc>
                <a:spcPct val="115599"/>
              </a:lnSpc>
              <a:spcBef>
                <a:spcPts val="4235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La evaluación del diplomado se realizará módulo a módulo, por lo que, al finalizar cada módulo teórico, cada profesor enviará a los alumnos la evaluación correspondiente, teniendo el alumno 7 días hábiles para desarrollarla y enviarla, mediante la misma vía al profesor respectivo.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marL="12700" marR="5080" lvl="0" indent="0" algn="just" rtl="0">
              <a:lnSpc>
                <a:spcPct val="115599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Si bien las clases se realizarán vía on line, cada profesor verificará la asistencia de los alumnos a las clases, pues es necesario que para aprobar el diplomado, el alumno cuente con una asistencia superior al 60% y un promedio general superior o igual a nota 4.0.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6"/>
          <p:cNvSpPr/>
          <p:nvPr/>
        </p:nvSpPr>
        <p:spPr>
          <a:xfrm>
            <a:off x="0" y="9826472"/>
            <a:ext cx="18286095" cy="461009"/>
          </a:xfrm>
          <a:custGeom>
            <a:avLst/>
            <a:gdLst/>
            <a:ahLst/>
            <a:cxnLst/>
            <a:rect l="l" t="t" r="r" b="b"/>
            <a:pathLst>
              <a:path w="18286095" h="461009" extrusionOk="0">
                <a:moveTo>
                  <a:pt x="0" y="0"/>
                </a:moveTo>
                <a:lnTo>
                  <a:pt x="18285706" y="0"/>
                </a:lnTo>
                <a:lnTo>
                  <a:pt x="18285706" y="460527"/>
                </a:lnTo>
                <a:lnTo>
                  <a:pt x="0" y="460527"/>
                </a:lnTo>
                <a:lnTo>
                  <a:pt x="0" y="0"/>
                </a:lnTo>
                <a:close/>
              </a:path>
            </a:pathLst>
          </a:custGeom>
          <a:solidFill>
            <a:srgbClr val="3C64F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0" name="Google Shape;390;p16"/>
          <p:cNvSpPr/>
          <p:nvPr/>
        </p:nvSpPr>
        <p:spPr>
          <a:xfrm>
            <a:off x="9143971" y="2095422"/>
            <a:ext cx="9525" cy="7163434"/>
          </a:xfrm>
          <a:custGeom>
            <a:avLst/>
            <a:gdLst/>
            <a:ahLst/>
            <a:cxnLst/>
            <a:rect l="l" t="t" r="r" b="b"/>
            <a:pathLst>
              <a:path w="9525" h="7163434" extrusionOk="0">
                <a:moveTo>
                  <a:pt x="0" y="7162848"/>
                </a:moveTo>
                <a:lnTo>
                  <a:pt x="9520" y="0"/>
                </a:lnTo>
              </a:path>
            </a:pathLst>
          </a:custGeom>
          <a:noFill/>
          <a:ln w="19025" cap="flat" cmpd="sng">
            <a:solidFill>
              <a:srgbClr val="3C6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391" name="Google Shape;39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5048" y="1844662"/>
            <a:ext cx="2785700" cy="2785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96775" y="1844662"/>
            <a:ext cx="2785700" cy="2785689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16"/>
          <p:cNvSpPr txBox="1">
            <a:spLocks noGrp="1"/>
          </p:cNvSpPr>
          <p:nvPr>
            <p:ph type="title"/>
          </p:nvPr>
        </p:nvSpPr>
        <p:spPr>
          <a:xfrm>
            <a:off x="5586113" y="196913"/>
            <a:ext cx="7115772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52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/>
              <a:t>Cuerpo Docente	</a:t>
            </a:r>
            <a:endParaRPr/>
          </a:p>
        </p:txBody>
      </p:sp>
      <p:sp>
        <p:nvSpPr>
          <p:cNvPr id="394" name="Google Shape;394;p16"/>
          <p:cNvSpPr txBox="1"/>
          <p:nvPr/>
        </p:nvSpPr>
        <p:spPr>
          <a:xfrm>
            <a:off x="16623232" y="9889227"/>
            <a:ext cx="1664767" cy="32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EFEFEF"/>
                </a:solidFill>
                <a:latin typeface="Arial Black"/>
                <a:ea typeface="Arial Black"/>
                <a:cs typeface="Arial Black"/>
                <a:sym typeface="Arial Black"/>
              </a:rPr>
              <a:t>Página</a:t>
            </a:r>
            <a:r>
              <a:rPr lang="en-US" sz="2000" dirty="0">
                <a:solidFill>
                  <a:srgbClr val="EFEFEF"/>
                </a:solidFill>
                <a:latin typeface="Arial Black"/>
                <a:ea typeface="Arial Black"/>
                <a:cs typeface="Arial Black"/>
                <a:sym typeface="Arial Black"/>
              </a:rPr>
              <a:t> 13</a:t>
            </a:r>
            <a:endParaRPr sz="200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95" name="Google Shape;395;p16"/>
          <p:cNvSpPr txBox="1"/>
          <p:nvPr/>
        </p:nvSpPr>
        <p:spPr>
          <a:xfrm>
            <a:off x="1994291" y="9889228"/>
            <a:ext cx="3999229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4F4F4"/>
                </a:solidFill>
                <a:latin typeface="Arial Black"/>
                <a:ea typeface="Arial Black"/>
                <a:cs typeface="Arial Black"/>
                <a:sym typeface="Arial Black"/>
              </a:rPr>
              <a:t>Diplomado Derecho de Familia</a:t>
            </a:r>
            <a:endParaRPr sz="20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96" name="Google Shape;396;p16"/>
          <p:cNvSpPr txBox="1">
            <a:spLocks noGrp="1"/>
          </p:cNvSpPr>
          <p:nvPr>
            <p:ph type="body" idx="1"/>
          </p:nvPr>
        </p:nvSpPr>
        <p:spPr>
          <a:xfrm>
            <a:off x="877673" y="4545288"/>
            <a:ext cx="7454900" cy="513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21625" rIns="0" bIns="0" anchor="t" anchorCtr="0">
            <a:spAutoFit/>
          </a:bodyPr>
          <a:lstStyle/>
          <a:p>
            <a:pPr marL="571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Samantha Morán Tapia</a:t>
            </a:r>
            <a:endParaRPr/>
          </a:p>
          <a:p>
            <a:pPr marL="12700" marR="5080" lvl="0" indent="0" algn="just" rtl="0">
              <a:lnSpc>
                <a:spcPct val="117499"/>
              </a:lnSpc>
              <a:spcBef>
                <a:spcPts val="2005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Abogada de la Pontificia Universidad Católica de Valparaíso. Máster en Derecho de Familia, Infancia y Adolescencia de la Universidad de Barcelona, España. Diplomada en Derecho de Familia y Derecho Procesal de Familia, además, de Diplomada en Negociación y Mediación, especialización en Mediación Familiar, ambas especializaciones en la Pontificia Universidad Católica de Valparaíso. Abogado litigante, especialista en derecho de las personas, basta trayectoria en el ámbito del derecho de familia.</a:t>
            </a:r>
            <a:endParaRPr sz="16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97" name="Google Shape;397;p16"/>
          <p:cNvSpPr txBox="1"/>
          <p:nvPr/>
        </p:nvSpPr>
        <p:spPr>
          <a:xfrm>
            <a:off x="9961809" y="4854221"/>
            <a:ext cx="7455534" cy="1845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333333"/>
                </a:solidFill>
                <a:latin typeface="Arial Black"/>
                <a:ea typeface="Arial Black"/>
                <a:cs typeface="Arial Black"/>
                <a:sym typeface="Arial Black"/>
              </a:rPr>
              <a:t>Paz Pérez Ahumada</a:t>
            </a:r>
            <a:endParaRPr sz="2500">
              <a:latin typeface="Arial Black"/>
              <a:ea typeface="Arial Black"/>
              <a:cs typeface="Arial Black"/>
              <a:sym typeface="Arial Black"/>
            </a:endParaRPr>
          </a:p>
          <a:p>
            <a:pPr marL="12700" marR="5080" lvl="0" indent="0" algn="just" rtl="0">
              <a:lnSpc>
                <a:spcPct val="117499"/>
              </a:lnSpc>
              <a:spcBef>
                <a:spcPts val="2005"/>
              </a:spcBef>
              <a:spcAft>
                <a:spcPts val="0"/>
              </a:spcAft>
              <a:buNone/>
            </a:pPr>
            <a:r>
              <a:rPr lang="en-US" sz="1600">
                <a:latin typeface="Lucida Sans"/>
                <a:ea typeface="Lucida Sans"/>
                <a:cs typeface="Lucida Sans"/>
                <a:sym typeface="Lucida Sans"/>
              </a:rPr>
              <a:t>Abogada de la Universidad de Valparaíso. Magister en Derechos Humanos de la Universidad Diego Portales. Máster en Derecho y Género de la Universidad de Jaén. Jueza de Tribunal de Familia desde 2006. Autora de los libros de incumplimiento de alimentos en tribunales de Familia: “Juicios de alimentos: los intereses de las madres”.</a:t>
            </a:r>
            <a:endParaRPr sz="1600"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7"/>
          <p:cNvSpPr/>
          <p:nvPr/>
        </p:nvSpPr>
        <p:spPr>
          <a:xfrm>
            <a:off x="0" y="9826472"/>
            <a:ext cx="18286095" cy="461009"/>
          </a:xfrm>
          <a:custGeom>
            <a:avLst/>
            <a:gdLst/>
            <a:ahLst/>
            <a:cxnLst/>
            <a:rect l="l" t="t" r="r" b="b"/>
            <a:pathLst>
              <a:path w="18286095" h="461009" extrusionOk="0">
                <a:moveTo>
                  <a:pt x="0" y="0"/>
                </a:moveTo>
                <a:lnTo>
                  <a:pt x="18285706" y="0"/>
                </a:lnTo>
                <a:lnTo>
                  <a:pt x="18285706" y="460527"/>
                </a:lnTo>
                <a:lnTo>
                  <a:pt x="0" y="460527"/>
                </a:lnTo>
                <a:lnTo>
                  <a:pt x="0" y="0"/>
                </a:lnTo>
                <a:close/>
              </a:path>
            </a:pathLst>
          </a:custGeom>
          <a:solidFill>
            <a:srgbClr val="3C64F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3" name="Google Shape;403;p17"/>
          <p:cNvSpPr/>
          <p:nvPr/>
        </p:nvSpPr>
        <p:spPr>
          <a:xfrm>
            <a:off x="9143971" y="2095422"/>
            <a:ext cx="9525" cy="7163434"/>
          </a:xfrm>
          <a:custGeom>
            <a:avLst/>
            <a:gdLst/>
            <a:ahLst/>
            <a:cxnLst/>
            <a:rect l="l" t="t" r="r" b="b"/>
            <a:pathLst>
              <a:path w="9525" h="7163434" extrusionOk="0">
                <a:moveTo>
                  <a:pt x="0" y="7162848"/>
                </a:moveTo>
                <a:lnTo>
                  <a:pt x="9520" y="0"/>
                </a:lnTo>
              </a:path>
            </a:pathLst>
          </a:custGeom>
          <a:noFill/>
          <a:ln w="19025" cap="flat" cmpd="sng">
            <a:solidFill>
              <a:srgbClr val="3C6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404" name="Google Shape;40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80344" y="1226859"/>
            <a:ext cx="2785700" cy="2785689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17"/>
          <p:cNvSpPr txBox="1">
            <a:spLocks noGrp="1"/>
          </p:cNvSpPr>
          <p:nvPr>
            <p:ph type="title"/>
          </p:nvPr>
        </p:nvSpPr>
        <p:spPr>
          <a:xfrm>
            <a:off x="5586112" y="196913"/>
            <a:ext cx="8017529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52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dirty="0"/>
              <a:t>Cuerpo </a:t>
            </a:r>
            <a:r>
              <a:rPr lang="en-US" dirty="0" err="1"/>
              <a:t>Docente</a:t>
            </a:r>
            <a:r>
              <a:rPr lang="en-US" dirty="0"/>
              <a:t>	</a:t>
            </a:r>
            <a:endParaRPr dirty="0"/>
          </a:p>
        </p:txBody>
      </p:sp>
      <p:sp>
        <p:nvSpPr>
          <p:cNvPr id="406" name="Google Shape;406;p17"/>
          <p:cNvSpPr txBox="1"/>
          <p:nvPr/>
        </p:nvSpPr>
        <p:spPr>
          <a:xfrm>
            <a:off x="16623232" y="9889228"/>
            <a:ext cx="1664767" cy="32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EFEFEF"/>
                </a:solidFill>
                <a:latin typeface="Arial Black"/>
                <a:ea typeface="Arial Black"/>
                <a:cs typeface="Arial Black"/>
                <a:sym typeface="Arial Black"/>
              </a:rPr>
              <a:t>Página</a:t>
            </a:r>
            <a:r>
              <a:rPr lang="en-US" sz="2000" dirty="0">
                <a:solidFill>
                  <a:srgbClr val="EFEFEF"/>
                </a:solidFill>
                <a:latin typeface="Arial Black"/>
                <a:ea typeface="Arial Black"/>
                <a:cs typeface="Arial Black"/>
                <a:sym typeface="Arial Black"/>
              </a:rPr>
              <a:t> 14</a:t>
            </a:r>
            <a:endParaRPr sz="200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07" name="Google Shape;407;p17"/>
          <p:cNvSpPr txBox="1"/>
          <p:nvPr/>
        </p:nvSpPr>
        <p:spPr>
          <a:xfrm>
            <a:off x="1994291" y="9889228"/>
            <a:ext cx="5638150" cy="32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F4F4F4"/>
                </a:solidFill>
                <a:latin typeface="Arial Black"/>
                <a:ea typeface="Arial Black"/>
                <a:cs typeface="Arial Black"/>
                <a:sym typeface="Arial Black"/>
              </a:rPr>
              <a:t>Diplomado</a:t>
            </a:r>
            <a:r>
              <a:rPr lang="en-US" sz="2000" dirty="0">
                <a:solidFill>
                  <a:srgbClr val="F4F4F4"/>
                </a:solidFill>
                <a:latin typeface="Arial Black"/>
                <a:ea typeface="Arial Black"/>
                <a:cs typeface="Arial Black"/>
                <a:sym typeface="Arial Black"/>
              </a:rPr>
              <a:t> Derecho de Familia</a:t>
            </a:r>
            <a:endParaRPr sz="200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408" name="Google Shape;40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0516" y="1371956"/>
            <a:ext cx="2785700" cy="2785689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17"/>
          <p:cNvSpPr txBox="1">
            <a:spLocks noGrp="1"/>
          </p:cNvSpPr>
          <p:nvPr>
            <p:ph type="body" idx="1"/>
          </p:nvPr>
        </p:nvSpPr>
        <p:spPr>
          <a:xfrm>
            <a:off x="1005506" y="4220401"/>
            <a:ext cx="7454900" cy="513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21625" rIns="0" bIns="0" anchor="t" anchorCtr="0">
            <a:spAutoFit/>
          </a:bodyPr>
          <a:lstStyle/>
          <a:p>
            <a:pPr marL="63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Carolina Duque </a:t>
            </a:r>
            <a:r>
              <a:rPr lang="en-US" dirty="0" err="1"/>
              <a:t>Duvauchelle</a:t>
            </a:r>
            <a:endParaRPr dirty="0"/>
          </a:p>
          <a:p>
            <a:pPr marL="12700" marR="6350" lvl="0" indent="0" algn="just" rtl="0">
              <a:lnSpc>
                <a:spcPct val="116875"/>
              </a:lnSpc>
              <a:spcBef>
                <a:spcPts val="2014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Licenciada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Psicología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y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Psicóloga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de la Universidad Diego Portales (2001). Post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titulada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Psicología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Jurídica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de la Universidad de Valparaíso y Post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titulada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Criminalística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y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Metodología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Forense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de la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misma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Universidad.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Magíster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Criminología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de la Academia de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Ciencias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Policiales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. Con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más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de 17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años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experiencia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el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área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de la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Psicología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Jurídica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y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Forense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, se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desempeñó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como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Perito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y Jefe del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Equipo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Pericial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Delitos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Sexuales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del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Dpto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. de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Criminalística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, LABOCAR; y de la 35ª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Comisaría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Delitos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Sexuales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de Carabineros de Chile.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Entrevistadora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e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Instructora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Nacional de la Ley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Nro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.</a:t>
            </a:r>
            <a:endParaRPr sz="1600" dirty="0">
              <a:latin typeface="Lucida Sans"/>
              <a:ea typeface="Lucida Sans"/>
              <a:cs typeface="Lucida Sans"/>
              <a:sym typeface="Lucida Sans"/>
            </a:endParaRPr>
          </a:p>
          <a:p>
            <a:pPr marL="12700" marR="5080" lvl="0" indent="0" algn="just" rtl="0">
              <a:lnSpc>
                <a:spcPct val="117499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21.057 de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Entrevistas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Videograbadas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a NNA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víctimas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delitos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sexuales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y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violentos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correspondiéndole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la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implementación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técnica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y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formación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entrevistadores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acreditados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de la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primera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y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segunda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etapa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ejecución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de la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mencionada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Ley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Carabineros de Chile.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Docente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y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Relatora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diversas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Universidades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Chile y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organismos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jurídicos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Actualmente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estudia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la Universidad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Católica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Lovaina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Bélgica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.</a:t>
            </a:r>
            <a:endParaRPr sz="1600" dirty="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10" name="Google Shape;410;p17"/>
          <p:cNvSpPr txBox="1"/>
          <p:nvPr/>
        </p:nvSpPr>
        <p:spPr>
          <a:xfrm>
            <a:off x="9594876" y="4482104"/>
            <a:ext cx="8492925" cy="5276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39497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333333"/>
                </a:solidFill>
                <a:latin typeface="Arial Black"/>
                <a:ea typeface="Arial Black"/>
                <a:cs typeface="Arial Black"/>
                <a:sym typeface="Arial Black"/>
              </a:rPr>
              <a:t>Maurizio </a:t>
            </a:r>
            <a:r>
              <a:rPr lang="en-US" sz="2500" dirty="0" err="1">
                <a:solidFill>
                  <a:srgbClr val="333333"/>
                </a:solidFill>
                <a:latin typeface="Arial Black"/>
                <a:ea typeface="Arial Black"/>
                <a:cs typeface="Arial Black"/>
                <a:sym typeface="Arial Black"/>
              </a:rPr>
              <a:t>Sovino</a:t>
            </a:r>
            <a:r>
              <a:rPr lang="en-US" sz="2500" dirty="0">
                <a:solidFill>
                  <a:srgbClr val="333333"/>
                </a:solidFill>
                <a:latin typeface="Arial Black"/>
                <a:ea typeface="Arial Black"/>
                <a:cs typeface="Arial Black"/>
                <a:sym typeface="Arial Black"/>
              </a:rPr>
              <a:t> Meléndez</a:t>
            </a:r>
            <a:endParaRPr sz="2500" dirty="0">
              <a:latin typeface="Arial Black"/>
              <a:ea typeface="Arial Black"/>
              <a:cs typeface="Arial Black"/>
              <a:sym typeface="Arial Black"/>
            </a:endParaRPr>
          </a:p>
          <a:p>
            <a:pPr marL="12700" marR="5080" lvl="0" indent="0" algn="just" rtl="0">
              <a:lnSpc>
                <a:spcPct val="116875"/>
              </a:lnSpc>
              <a:spcBef>
                <a:spcPts val="2014"/>
              </a:spcBef>
              <a:spcAft>
                <a:spcPts val="0"/>
              </a:spcAft>
              <a:buNone/>
            </a:pP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Abogado de la Pontificia Universidad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Católica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de Chile.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Máster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en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Derecho Penal de la Universidad de Talca, Chile.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Máster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en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Derecho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Internacional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de la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Infancia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de la Universidad de Leiden,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Países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Bajos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. Ha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realizado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cursos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de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especialización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en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litigación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oral penal (Pontificia Universidad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Católica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de Chile),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en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agresiones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sexuales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contra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niños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,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niñas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y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adolescentes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(Universidad de Murcia,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España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), y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en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abordaje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del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delito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de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trata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de personas (Universidad de La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Sabana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, Colombia -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Organización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Internacional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para las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Migraciones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). Se ha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desempeñado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como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docente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en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cursos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de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pregrado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de Derecho Penal,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Victimología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y Derecho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Procesal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Penal de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distintas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universidades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, y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también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como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profesor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invitado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en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postítulos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y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diplomados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. Ha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desarrollado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su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carrera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académica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y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profesional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en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temáticas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relativas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a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víctimas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en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condiciones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de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vulnerabilidad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,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principalmente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niños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,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niñas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y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adolescentes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, y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víctimas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de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violencia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de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género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.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Sobre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estas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temáticas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ha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participado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en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seminarios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y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capacitaciones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en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Argentina,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Estados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Unidos,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Inglaterra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, Portugal y República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Dominicana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.</a:t>
            </a:r>
            <a:endParaRPr sz="1600" dirty="0">
              <a:latin typeface="Lucida Sans"/>
              <a:ea typeface="Lucida Sans"/>
              <a:cs typeface="Lucida Sans"/>
              <a:sym typeface="Lucida Sans"/>
            </a:endParaRPr>
          </a:p>
          <a:p>
            <a:pPr marL="12700" marR="5715" lvl="0" indent="0" algn="just" rtl="0">
              <a:lnSpc>
                <a:spcPct val="117499"/>
              </a:lnSpc>
              <a:spcBef>
                <a:spcPts val="65"/>
              </a:spcBef>
              <a:spcAft>
                <a:spcPts val="0"/>
              </a:spcAft>
              <a:buNone/>
            </a:pP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Actualmente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es Director de la Unidad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Especializada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en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Delitos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Sexuales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y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Explotación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Sexual, de la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Fiscalía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Nacional,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Ministerio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Público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.</a:t>
            </a:r>
            <a:endParaRPr sz="1600" dirty="0"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8"/>
          <p:cNvSpPr/>
          <p:nvPr/>
        </p:nvSpPr>
        <p:spPr>
          <a:xfrm>
            <a:off x="0" y="9826473"/>
            <a:ext cx="18286095" cy="461009"/>
          </a:xfrm>
          <a:custGeom>
            <a:avLst/>
            <a:gdLst/>
            <a:ahLst/>
            <a:cxnLst/>
            <a:rect l="l" t="t" r="r" b="b"/>
            <a:pathLst>
              <a:path w="18286095" h="461009" extrusionOk="0">
                <a:moveTo>
                  <a:pt x="0" y="0"/>
                </a:moveTo>
                <a:lnTo>
                  <a:pt x="18285706" y="0"/>
                </a:lnTo>
                <a:lnTo>
                  <a:pt x="18285706" y="460526"/>
                </a:lnTo>
                <a:lnTo>
                  <a:pt x="0" y="460526"/>
                </a:lnTo>
                <a:lnTo>
                  <a:pt x="0" y="0"/>
                </a:lnTo>
                <a:close/>
              </a:path>
            </a:pathLst>
          </a:custGeom>
          <a:solidFill>
            <a:srgbClr val="3C64F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6" name="Google Shape;416;p18"/>
          <p:cNvSpPr/>
          <p:nvPr/>
        </p:nvSpPr>
        <p:spPr>
          <a:xfrm>
            <a:off x="9143971" y="2095423"/>
            <a:ext cx="9525" cy="7163434"/>
          </a:xfrm>
          <a:custGeom>
            <a:avLst/>
            <a:gdLst/>
            <a:ahLst/>
            <a:cxnLst/>
            <a:rect l="l" t="t" r="r" b="b"/>
            <a:pathLst>
              <a:path w="9525" h="7163434" extrusionOk="0">
                <a:moveTo>
                  <a:pt x="0" y="7162848"/>
                </a:moveTo>
                <a:lnTo>
                  <a:pt x="9520" y="0"/>
                </a:lnTo>
              </a:path>
            </a:pathLst>
          </a:custGeom>
          <a:noFill/>
          <a:ln w="19025" cap="flat" cmpd="sng">
            <a:solidFill>
              <a:srgbClr val="3C6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417" name="Google Shape;41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2638" y="1844663"/>
            <a:ext cx="2785700" cy="2785689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18"/>
          <p:cNvSpPr txBox="1">
            <a:spLocks noGrp="1"/>
          </p:cNvSpPr>
          <p:nvPr>
            <p:ph type="title"/>
          </p:nvPr>
        </p:nvSpPr>
        <p:spPr>
          <a:xfrm>
            <a:off x="5586113" y="196913"/>
            <a:ext cx="7115772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52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/>
              <a:t>Cuerpo Docente	</a:t>
            </a:r>
            <a:endParaRPr/>
          </a:p>
        </p:txBody>
      </p:sp>
      <p:sp>
        <p:nvSpPr>
          <p:cNvPr id="419" name="Google Shape;419;p18"/>
          <p:cNvSpPr txBox="1"/>
          <p:nvPr/>
        </p:nvSpPr>
        <p:spPr>
          <a:xfrm>
            <a:off x="16623233" y="9889232"/>
            <a:ext cx="1795396" cy="32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EFEFEF"/>
                </a:solidFill>
                <a:latin typeface="Arial Black"/>
                <a:ea typeface="Arial Black"/>
                <a:cs typeface="Arial Black"/>
                <a:sym typeface="Arial Black"/>
              </a:rPr>
              <a:t>Página</a:t>
            </a:r>
            <a:r>
              <a:rPr lang="en-US" sz="2000" dirty="0">
                <a:solidFill>
                  <a:srgbClr val="EFEFEF"/>
                </a:solidFill>
                <a:latin typeface="Arial Black"/>
                <a:ea typeface="Arial Black"/>
                <a:cs typeface="Arial Black"/>
                <a:sym typeface="Arial Black"/>
              </a:rPr>
              <a:t> 15</a:t>
            </a:r>
            <a:endParaRPr sz="200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20" name="Google Shape;420;p18"/>
          <p:cNvSpPr txBox="1"/>
          <p:nvPr/>
        </p:nvSpPr>
        <p:spPr>
          <a:xfrm>
            <a:off x="1994291" y="9889232"/>
            <a:ext cx="5750117" cy="32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F4F4F4"/>
                </a:solidFill>
                <a:latin typeface="Arial Black"/>
                <a:ea typeface="Arial Black"/>
                <a:cs typeface="Arial Black"/>
                <a:sym typeface="Arial Black"/>
              </a:rPr>
              <a:t>Diplomado</a:t>
            </a:r>
            <a:r>
              <a:rPr lang="en-US" sz="2000" dirty="0">
                <a:solidFill>
                  <a:srgbClr val="F4F4F4"/>
                </a:solidFill>
                <a:latin typeface="Arial Black"/>
                <a:ea typeface="Arial Black"/>
                <a:cs typeface="Arial Black"/>
                <a:sym typeface="Arial Black"/>
              </a:rPr>
              <a:t> Derecho de Familia</a:t>
            </a:r>
            <a:endParaRPr sz="200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421" name="Google Shape;42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96775" y="1844663"/>
            <a:ext cx="2785700" cy="2785689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18"/>
          <p:cNvSpPr txBox="1"/>
          <p:nvPr/>
        </p:nvSpPr>
        <p:spPr>
          <a:xfrm>
            <a:off x="877673" y="4854225"/>
            <a:ext cx="7456170" cy="2084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63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333333"/>
                </a:solidFill>
                <a:latin typeface="Arial Black"/>
                <a:ea typeface="Arial Black"/>
                <a:cs typeface="Arial Black"/>
                <a:sym typeface="Arial Black"/>
              </a:rPr>
              <a:t>Nataly Barrera Garrido</a:t>
            </a:r>
            <a:endParaRPr sz="2500">
              <a:latin typeface="Arial Black"/>
              <a:ea typeface="Arial Black"/>
              <a:cs typeface="Arial Black"/>
              <a:sym typeface="Arial Black"/>
            </a:endParaRPr>
          </a:p>
          <a:p>
            <a:pPr marL="12700" marR="5715" lvl="0" indent="0" algn="just" rtl="0">
              <a:lnSpc>
                <a:spcPct val="117499"/>
              </a:lnSpc>
              <a:spcBef>
                <a:spcPts val="2005"/>
              </a:spcBef>
              <a:spcAft>
                <a:spcPts val="0"/>
              </a:spcAft>
              <a:buNone/>
            </a:pPr>
            <a:r>
              <a:rPr lang="en-US" sz="1600">
                <a:latin typeface="Lucida Sans"/>
                <a:ea typeface="Lucida Sans"/>
                <a:cs typeface="Lucida Sans"/>
                <a:sym typeface="Lucida Sans"/>
              </a:rPr>
              <a:t>Trabajadora Social de la Pontifica Universidad Católica de Valparaíso. Postítulo Intervención en Violencia Intrafamiliar y Abuso Sexual Infantil: Un Abordaje Integral y Multidisciplinario. Universidad de Valparaíso.</a:t>
            </a:r>
            <a:endParaRPr sz="1600">
              <a:latin typeface="Lucida Sans"/>
              <a:ea typeface="Lucida Sans"/>
              <a:cs typeface="Lucida Sans"/>
              <a:sym typeface="Lucida Sans"/>
            </a:endParaRPr>
          </a:p>
          <a:p>
            <a:pPr marL="12700" lvl="0" indent="0" algn="just" rtl="0">
              <a:lnSpc>
                <a:spcPct val="1115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Lucida Sans"/>
                <a:ea typeface="Lucida Sans"/>
                <a:cs typeface="Lucida Sans"/>
                <a:sym typeface="Lucida Sans"/>
              </a:rPr>
              <a:t>Actualmente es consejera Técnica Titular, 3er J.F. Santiago. Preferente en el</a:t>
            </a:r>
            <a:endParaRPr sz="1600">
              <a:latin typeface="Lucida Sans"/>
              <a:ea typeface="Lucida Sans"/>
              <a:cs typeface="Lucida Sans"/>
              <a:sym typeface="Lucida Sans"/>
            </a:endParaRPr>
          </a:p>
          <a:p>
            <a:pPr marL="12700" marR="13334" lvl="0" indent="0" algn="just" rtl="0">
              <a:lnSpc>
                <a:spcPct val="117499"/>
              </a:lnSpc>
              <a:spcBef>
                <a:spcPts val="75"/>
              </a:spcBef>
              <a:spcAft>
                <a:spcPts val="0"/>
              </a:spcAft>
              <a:buNone/>
            </a:pPr>
            <a:r>
              <a:rPr lang="en-US" sz="1600">
                <a:latin typeface="Lucida Sans"/>
                <a:ea typeface="Lucida Sans"/>
                <a:cs typeface="Lucida Sans"/>
                <a:sym typeface="Lucida Sans"/>
              </a:rPr>
              <a:t>Centro de Medidas Cautelares. Ha sido Trabajadora Social PRM Newen Viña del Mar, ONG PAICABI, jefa Técnica CIJ-PIB, Corporación Epifanía Viña del Mar</a:t>
            </a:r>
            <a:endParaRPr sz="16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23" name="Google Shape;423;p18"/>
          <p:cNvSpPr txBox="1"/>
          <p:nvPr/>
        </p:nvSpPr>
        <p:spPr>
          <a:xfrm>
            <a:off x="9961809" y="4855245"/>
            <a:ext cx="7450455" cy="1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571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333333"/>
                </a:solidFill>
                <a:latin typeface="Arial Black"/>
                <a:ea typeface="Arial Black"/>
                <a:cs typeface="Arial Black"/>
                <a:sym typeface="Arial Black"/>
              </a:rPr>
              <a:t>Susan Sepúlveda Chacama</a:t>
            </a:r>
            <a:endParaRPr sz="2500">
              <a:latin typeface="Arial Black"/>
              <a:ea typeface="Arial Black"/>
              <a:cs typeface="Arial Black"/>
              <a:sym typeface="Arial Black"/>
            </a:endParaRPr>
          </a:p>
          <a:p>
            <a:pPr marL="12700" marR="5080" lvl="0" indent="0" algn="l" rtl="0">
              <a:lnSpc>
                <a:spcPct val="117499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latin typeface="Lucida Sans"/>
                <a:ea typeface="Lucida Sans"/>
                <a:cs typeface="Lucida Sans"/>
                <a:sym typeface="Lucida Sans"/>
              </a:rPr>
              <a:t>Abogada de la Universidad de Concepción, Jueza del 3º Tribunal de Familia de Santiago. Master en Género de la Universidad de Jaen, España.</a:t>
            </a:r>
            <a:endParaRPr sz="1600"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9"/>
          <p:cNvSpPr/>
          <p:nvPr/>
        </p:nvSpPr>
        <p:spPr>
          <a:xfrm>
            <a:off x="0" y="9826469"/>
            <a:ext cx="18286095" cy="461009"/>
          </a:xfrm>
          <a:custGeom>
            <a:avLst/>
            <a:gdLst/>
            <a:ahLst/>
            <a:cxnLst/>
            <a:rect l="l" t="t" r="r" b="b"/>
            <a:pathLst>
              <a:path w="18286095" h="461009" extrusionOk="0">
                <a:moveTo>
                  <a:pt x="0" y="0"/>
                </a:moveTo>
                <a:lnTo>
                  <a:pt x="18285706" y="0"/>
                </a:lnTo>
                <a:lnTo>
                  <a:pt x="18285706" y="460530"/>
                </a:lnTo>
                <a:lnTo>
                  <a:pt x="0" y="460530"/>
                </a:lnTo>
                <a:lnTo>
                  <a:pt x="0" y="0"/>
                </a:lnTo>
                <a:close/>
              </a:path>
            </a:pathLst>
          </a:custGeom>
          <a:solidFill>
            <a:srgbClr val="3C64F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9" name="Google Shape;429;p19"/>
          <p:cNvSpPr/>
          <p:nvPr/>
        </p:nvSpPr>
        <p:spPr>
          <a:xfrm>
            <a:off x="9143971" y="2095421"/>
            <a:ext cx="9525" cy="7163434"/>
          </a:xfrm>
          <a:custGeom>
            <a:avLst/>
            <a:gdLst/>
            <a:ahLst/>
            <a:cxnLst/>
            <a:rect l="l" t="t" r="r" b="b"/>
            <a:pathLst>
              <a:path w="9525" h="7163434" extrusionOk="0">
                <a:moveTo>
                  <a:pt x="0" y="7162848"/>
                </a:moveTo>
                <a:lnTo>
                  <a:pt x="9520" y="0"/>
                </a:lnTo>
              </a:path>
            </a:pathLst>
          </a:custGeom>
          <a:noFill/>
          <a:ln w="19025" cap="flat" cmpd="sng">
            <a:solidFill>
              <a:srgbClr val="3C6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430" name="Google Shape;43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7184" y="964283"/>
            <a:ext cx="2785700" cy="2785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94939" y="1696521"/>
            <a:ext cx="2785700" cy="2785689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19"/>
          <p:cNvSpPr txBox="1">
            <a:spLocks noGrp="1"/>
          </p:cNvSpPr>
          <p:nvPr>
            <p:ph type="title"/>
          </p:nvPr>
        </p:nvSpPr>
        <p:spPr>
          <a:xfrm>
            <a:off x="5586112" y="196913"/>
            <a:ext cx="8139023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52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dirty="0"/>
              <a:t>Cuerpo </a:t>
            </a:r>
            <a:r>
              <a:rPr lang="en-US" dirty="0" err="1"/>
              <a:t>Docente</a:t>
            </a:r>
            <a:r>
              <a:rPr lang="en-US" dirty="0"/>
              <a:t>	</a:t>
            </a:r>
            <a:endParaRPr dirty="0"/>
          </a:p>
        </p:txBody>
      </p:sp>
      <p:sp>
        <p:nvSpPr>
          <p:cNvPr id="433" name="Google Shape;433;p19"/>
          <p:cNvSpPr txBox="1"/>
          <p:nvPr/>
        </p:nvSpPr>
        <p:spPr>
          <a:xfrm>
            <a:off x="16623232" y="9889230"/>
            <a:ext cx="1664767" cy="32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EFEFEF"/>
                </a:solidFill>
                <a:latin typeface="Arial Black"/>
                <a:ea typeface="Arial Black"/>
                <a:cs typeface="Arial Black"/>
                <a:sym typeface="Arial Black"/>
              </a:rPr>
              <a:t>Página</a:t>
            </a:r>
            <a:r>
              <a:rPr lang="en-US" sz="2000" dirty="0">
                <a:solidFill>
                  <a:srgbClr val="EFEFEF"/>
                </a:solidFill>
                <a:latin typeface="Arial Black"/>
                <a:ea typeface="Arial Black"/>
                <a:cs typeface="Arial Black"/>
                <a:sym typeface="Arial Black"/>
              </a:rPr>
              <a:t> 16</a:t>
            </a:r>
            <a:endParaRPr sz="200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34" name="Google Shape;434;p19"/>
          <p:cNvSpPr txBox="1"/>
          <p:nvPr/>
        </p:nvSpPr>
        <p:spPr>
          <a:xfrm>
            <a:off x="949436" y="9906135"/>
            <a:ext cx="5414215" cy="32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F4F4F4"/>
                </a:solidFill>
                <a:latin typeface="Arial Black"/>
                <a:ea typeface="Arial Black"/>
                <a:cs typeface="Arial Black"/>
                <a:sym typeface="Arial Black"/>
              </a:rPr>
              <a:t>Diplomado</a:t>
            </a:r>
            <a:r>
              <a:rPr lang="en-US" sz="2000" dirty="0">
                <a:solidFill>
                  <a:srgbClr val="F4F4F4"/>
                </a:solidFill>
                <a:latin typeface="Arial Black"/>
                <a:ea typeface="Arial Black"/>
                <a:cs typeface="Arial Black"/>
                <a:sym typeface="Arial Black"/>
              </a:rPr>
              <a:t> Derecho de Familia</a:t>
            </a:r>
            <a:endParaRPr sz="200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35" name="Google Shape;435;p19"/>
          <p:cNvSpPr txBox="1">
            <a:spLocks noGrp="1"/>
          </p:cNvSpPr>
          <p:nvPr>
            <p:ph type="body" idx="1"/>
          </p:nvPr>
        </p:nvSpPr>
        <p:spPr>
          <a:xfrm>
            <a:off x="934352" y="3713809"/>
            <a:ext cx="7882489" cy="6081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975" rIns="0" bIns="0" anchor="t" anchorCtr="0">
            <a:spAutoFit/>
          </a:bodyPr>
          <a:lstStyle/>
          <a:p>
            <a:pPr marL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Carolina </a:t>
            </a:r>
            <a:r>
              <a:rPr lang="en-US" dirty="0" err="1"/>
              <a:t>Berríos</a:t>
            </a:r>
            <a:r>
              <a:rPr lang="en-US" dirty="0"/>
              <a:t> Contreras</a:t>
            </a:r>
            <a:endParaRPr dirty="0"/>
          </a:p>
          <a:p>
            <a:pPr marL="12700" marR="5080" lvl="0" indent="0" algn="just" rtl="0">
              <a:lnSpc>
                <a:spcPct val="117499"/>
              </a:lnSpc>
              <a:spcBef>
                <a:spcPts val="71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Abogada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, Magister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Ciencias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Políticas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con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mención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Gobierno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y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Políticas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Públicas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de la PUC.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Fue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Coordinadora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del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departamento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Servicios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y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Prestaciones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de la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Región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Metropolitana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el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Servicio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Nacional de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protección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Especializada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a la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Niñez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y la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Adolescencia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.</a:t>
            </a:r>
            <a:endParaRPr sz="1600" dirty="0">
              <a:latin typeface="Lucida Sans"/>
              <a:ea typeface="Lucida Sans"/>
              <a:cs typeface="Lucida Sans"/>
              <a:sym typeface="Lucida Sans"/>
            </a:endParaRPr>
          </a:p>
          <a:p>
            <a:pPr marL="12700" lvl="0" indent="0" algn="just" rtl="0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Dedicada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a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los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temas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género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defensora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los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derechos de la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mujer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, ha</a:t>
            </a:r>
            <a:endParaRPr sz="1600" dirty="0">
              <a:latin typeface="Lucida Sans"/>
              <a:ea typeface="Lucida Sans"/>
              <a:cs typeface="Lucida Sans"/>
              <a:sym typeface="Lucida Sans"/>
            </a:endParaRPr>
          </a:p>
          <a:p>
            <a:pPr marL="12700" marR="5080" lvl="0" indent="0" algn="just" rtl="0">
              <a:lnSpc>
                <a:spcPct val="116875"/>
              </a:lnSpc>
              <a:spcBef>
                <a:spcPts val="8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participado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como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expositora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diversos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seminarios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internacionales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que le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han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permitido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destacarse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estos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ámbitos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Fue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parte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del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equipo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que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presento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informe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CEDAW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Ginebra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el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año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2012,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su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calidad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Asesora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Género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del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Ministerio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Defensa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Nacional, del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equipo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que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presento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Informe del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Comité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de la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Tortura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(CAT) y Examen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Periódico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Universal (EPU),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también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Ginebra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los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años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2018 y 2019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respectivamente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. La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experiencia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adquirida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Tribunales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su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interés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y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capacidad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para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mantenerse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al tanto de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los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últimos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cambios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materia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procesal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y judicial, y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los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estudios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violencia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Género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, le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permitieron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ser, entre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junio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de 2018 y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junio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2020,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Asesora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del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Gabinete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de la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ministra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de la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Mujer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y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Equidad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Género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temas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violencia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y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como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jefa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del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Departamento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Reformas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legales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del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Mismo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Ministerio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Fue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jefa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del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departamento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gestión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Programas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del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Servicio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Nacional de la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Mujer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y la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equidad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Género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, cargo al que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renuncia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para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formar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una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Fundación de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ayuda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a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Mujeres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víctima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violencia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intrafamiliar</a:t>
            </a:r>
            <a:r>
              <a:rPr lang="en-US" sz="16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.</a:t>
            </a:r>
            <a:endParaRPr sz="1600" dirty="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36" name="Google Shape;436;p19"/>
          <p:cNvSpPr txBox="1"/>
          <p:nvPr/>
        </p:nvSpPr>
        <p:spPr>
          <a:xfrm>
            <a:off x="9959974" y="4555502"/>
            <a:ext cx="7454900" cy="3452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825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333333"/>
                </a:solidFill>
                <a:latin typeface="Arial Black"/>
                <a:ea typeface="Arial Black"/>
                <a:cs typeface="Arial Black"/>
                <a:sym typeface="Arial Black"/>
              </a:rPr>
              <a:t>Bárbara Salinas Cifuentes</a:t>
            </a:r>
            <a:endParaRPr sz="2500" dirty="0">
              <a:latin typeface="Arial Black"/>
              <a:ea typeface="Arial Black"/>
              <a:cs typeface="Arial Black"/>
              <a:sym typeface="Arial Black"/>
            </a:endParaRPr>
          </a:p>
          <a:p>
            <a:pPr marL="12700" marR="5080" lvl="0" indent="0" algn="just" rtl="0">
              <a:lnSpc>
                <a:spcPct val="117499"/>
              </a:lnSpc>
              <a:spcBef>
                <a:spcPts val="645"/>
              </a:spcBef>
              <a:spcAft>
                <a:spcPts val="0"/>
              </a:spcAft>
              <a:buNone/>
            </a:pP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Psicóloga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de la Universidad Adolfo Ibáñez y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Magíster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en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Psicología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Clínica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mención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Psicoterapia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Integrativa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de la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misma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Universidad.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Diplomada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en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“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Psicología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Jurídica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,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Especialización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en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Evaluación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Psicológica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Forense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”, y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en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“Derechos de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los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niños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,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niñas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y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adolescentes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,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víctimas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de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delitos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sexuales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y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el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sistema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judicial” de la Pontificia Universidad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Católica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.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Formación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y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experiencia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en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las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áreas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clínica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y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forense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. Actual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psicóloga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clínica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en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el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área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infanto-juvenil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.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Docente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y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supervisora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guía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de la Universidad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Autónoma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de Chile (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desde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el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año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2020 a la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fecha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).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Psicóloga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a cargo del taller de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Habilidades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parentales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del Instituto Chileno de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Psicoterapia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integrativa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.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Perito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forense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privado (actual),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trabajó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como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perito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forense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en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la 35°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Comisaría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de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Delitos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Sexuales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de Carabineros de Chile.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Docente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estable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del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Equipo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de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Profesionales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del Instituto Chileno de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Psicoterapia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Integrativa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,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en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los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Programas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 de Post-</a:t>
            </a:r>
            <a:r>
              <a:rPr lang="en-US" sz="1600" dirty="0" err="1">
                <a:latin typeface="Lucida Sans"/>
                <a:ea typeface="Lucida Sans"/>
                <a:cs typeface="Lucida Sans"/>
                <a:sym typeface="Lucida Sans"/>
              </a:rPr>
              <a:t>grado</a:t>
            </a:r>
            <a:r>
              <a:rPr lang="en-US" sz="1600" dirty="0">
                <a:latin typeface="Lucida Sans"/>
                <a:ea typeface="Lucida Sans"/>
                <a:cs typeface="Lucida Sans"/>
                <a:sym typeface="Lucida Sans"/>
              </a:rPr>
              <a:t>.</a:t>
            </a:r>
            <a:endParaRPr sz="1600" dirty="0"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/>
          <p:nvPr/>
        </p:nvSpPr>
        <p:spPr>
          <a:xfrm>
            <a:off x="0" y="9826472"/>
            <a:ext cx="18286095" cy="461009"/>
          </a:xfrm>
          <a:custGeom>
            <a:avLst/>
            <a:gdLst/>
            <a:ahLst/>
            <a:cxnLst/>
            <a:rect l="l" t="t" r="r" b="b"/>
            <a:pathLst>
              <a:path w="18286095" h="461009" extrusionOk="0">
                <a:moveTo>
                  <a:pt x="0" y="0"/>
                </a:moveTo>
                <a:lnTo>
                  <a:pt x="18285706" y="0"/>
                </a:lnTo>
                <a:lnTo>
                  <a:pt x="18285706" y="460527"/>
                </a:lnTo>
                <a:lnTo>
                  <a:pt x="0" y="460527"/>
                </a:lnTo>
                <a:lnTo>
                  <a:pt x="0" y="0"/>
                </a:lnTo>
                <a:close/>
              </a:path>
            </a:pathLst>
          </a:custGeom>
          <a:solidFill>
            <a:srgbClr val="3C64F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2"/>
          <p:cNvSpPr/>
          <p:nvPr/>
        </p:nvSpPr>
        <p:spPr>
          <a:xfrm>
            <a:off x="2155980" y="9534327"/>
            <a:ext cx="2787650" cy="21590"/>
          </a:xfrm>
          <a:custGeom>
            <a:avLst/>
            <a:gdLst/>
            <a:ahLst/>
            <a:cxnLst/>
            <a:rect l="l" t="t" r="r" b="b"/>
            <a:pathLst>
              <a:path w="2787650" h="21590" extrusionOk="0">
                <a:moveTo>
                  <a:pt x="0" y="21431"/>
                </a:moveTo>
                <a:lnTo>
                  <a:pt x="2787080" y="21431"/>
                </a:lnTo>
                <a:lnTo>
                  <a:pt x="2787080" y="0"/>
                </a:lnTo>
                <a:lnTo>
                  <a:pt x="0" y="0"/>
                </a:lnTo>
                <a:lnTo>
                  <a:pt x="0" y="21431"/>
                </a:lnTo>
                <a:close/>
              </a:path>
            </a:pathLst>
          </a:custGeom>
          <a:solidFill>
            <a:srgbClr val="89DFC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2"/>
          <p:cNvSpPr/>
          <p:nvPr/>
        </p:nvSpPr>
        <p:spPr>
          <a:xfrm>
            <a:off x="2155980" y="1207096"/>
            <a:ext cx="2787650" cy="21590"/>
          </a:xfrm>
          <a:custGeom>
            <a:avLst/>
            <a:gdLst/>
            <a:ahLst/>
            <a:cxnLst/>
            <a:rect l="l" t="t" r="r" b="b"/>
            <a:pathLst>
              <a:path w="2787650" h="21590" extrusionOk="0">
                <a:moveTo>
                  <a:pt x="0" y="21431"/>
                </a:moveTo>
                <a:lnTo>
                  <a:pt x="2787080" y="21431"/>
                </a:lnTo>
                <a:lnTo>
                  <a:pt x="2787080" y="0"/>
                </a:lnTo>
                <a:lnTo>
                  <a:pt x="0" y="0"/>
                </a:lnTo>
                <a:lnTo>
                  <a:pt x="0" y="21431"/>
                </a:lnTo>
                <a:close/>
              </a:path>
            </a:pathLst>
          </a:custGeom>
          <a:solidFill>
            <a:srgbClr val="89DFC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2"/>
          <p:cNvSpPr txBox="1"/>
          <p:nvPr/>
        </p:nvSpPr>
        <p:spPr>
          <a:xfrm>
            <a:off x="1517894" y="1738005"/>
            <a:ext cx="3441778" cy="5440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Contacto</a:t>
            </a:r>
            <a:endParaRPr sz="200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362585" lvl="0" indent="0" algn="l" rtl="0">
              <a:lnSpc>
                <a:spcPct val="268800"/>
              </a:lnSpc>
              <a:spcBef>
                <a:spcPts val="2325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Duración</a:t>
            </a:r>
            <a:r>
              <a:rPr lang="en-US" sz="20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</a:p>
          <a:p>
            <a:pPr marL="0" marR="362585" lvl="0" indent="0" algn="l" rtl="0">
              <a:lnSpc>
                <a:spcPct val="268800"/>
              </a:lnSpc>
              <a:spcBef>
                <a:spcPts val="2325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Inicio</a:t>
            </a:r>
            <a:r>
              <a:rPr lang="en-US" sz="20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de </a:t>
            </a:r>
            <a:r>
              <a:rPr lang="en-US" sz="20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clases</a:t>
            </a:r>
            <a:r>
              <a:rPr lang="en-US" sz="20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Término</a:t>
            </a:r>
            <a:r>
              <a:rPr lang="en-US" sz="20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de </a:t>
            </a:r>
            <a:r>
              <a:rPr lang="en-US" sz="20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clases</a:t>
            </a:r>
            <a:r>
              <a:rPr lang="en-US" sz="20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Modalidad</a:t>
            </a:r>
            <a:endParaRPr sz="200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1125855" lvl="0" indent="0" algn="l" rtl="0">
              <a:lnSpc>
                <a:spcPct val="386000"/>
              </a:lnSpc>
              <a:spcBef>
                <a:spcPts val="185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Horario</a:t>
            </a:r>
            <a:endParaRPr lang="en-US" sz="200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4346085" y="1470519"/>
            <a:ext cx="11025900" cy="80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Arial Black"/>
                <a:ea typeface="Arial Black"/>
                <a:cs typeface="Arial Black"/>
                <a:sym typeface="Arial Black"/>
              </a:rPr>
              <a:t>Lesliet</a:t>
            </a:r>
            <a:r>
              <a:rPr lang="en-US" sz="1800" dirty="0"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1800" dirty="0" err="1">
                <a:latin typeface="Arial Black"/>
                <a:ea typeface="Arial Black"/>
                <a:cs typeface="Arial Black"/>
                <a:sym typeface="Arial Black"/>
              </a:rPr>
              <a:t>Insunza</a:t>
            </a:r>
            <a:endParaRPr sz="1800" dirty="0"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4185284" lvl="0" indent="0" algn="l" rtl="0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lesliet@fundacionhonra.cl</a:t>
            </a:r>
            <a:r>
              <a:rPr lang="en-US" sz="1800" dirty="0">
                <a:latin typeface="Arial Black"/>
                <a:ea typeface="Arial Black"/>
                <a:cs typeface="Arial Black"/>
                <a:sym typeface="Arial Black"/>
              </a:rPr>
              <a:t> - </a:t>
            </a:r>
            <a:r>
              <a:rPr lang="en-US" sz="1800" u="sng" dirty="0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4"/>
              </a:rPr>
              <a:t>academia@fundacionhonra.cl</a:t>
            </a:r>
            <a:r>
              <a:rPr lang="en-US" sz="1800" dirty="0"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1800" dirty="0" err="1">
                <a:latin typeface="Arial Black"/>
                <a:ea typeface="Arial Black"/>
                <a:cs typeface="Arial Black"/>
                <a:sym typeface="Arial Black"/>
              </a:rPr>
              <a:t>Celular</a:t>
            </a:r>
            <a:r>
              <a:rPr lang="en-US" sz="1800" dirty="0">
                <a:latin typeface="Arial Black"/>
                <a:ea typeface="Arial Black"/>
                <a:cs typeface="Arial Black"/>
                <a:sym typeface="Arial Black"/>
              </a:rPr>
              <a:t>: +56 9 4555 8883</a:t>
            </a:r>
            <a:endParaRPr sz="1800" dirty="0"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1605"/>
              </a:spcBef>
              <a:spcAft>
                <a:spcPts val="0"/>
              </a:spcAft>
              <a:buNone/>
            </a:pPr>
            <a:endParaRPr sz="1800" dirty="0"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Arial Black"/>
                <a:ea typeface="Arial Black"/>
                <a:cs typeface="Arial Black"/>
                <a:sym typeface="Arial Black"/>
              </a:rPr>
              <a:t>3 meses (120 horas).</a:t>
            </a:r>
            <a:endParaRPr sz="1800" dirty="0"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1750"/>
              </a:spcBef>
              <a:spcAft>
                <a:spcPts val="0"/>
              </a:spcAft>
              <a:buNone/>
            </a:pPr>
            <a:endParaRPr sz="1800" dirty="0"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Arial Black"/>
                <a:ea typeface="Arial Black"/>
                <a:cs typeface="Arial Black"/>
                <a:sym typeface="Arial Black"/>
              </a:rPr>
              <a:t>1 de </a:t>
            </a:r>
            <a:r>
              <a:rPr lang="en-US" sz="1800" dirty="0" err="1">
                <a:latin typeface="Arial Black"/>
                <a:ea typeface="Arial Black"/>
                <a:cs typeface="Arial Black"/>
                <a:sym typeface="Arial Black"/>
              </a:rPr>
              <a:t>octubre</a:t>
            </a:r>
            <a:r>
              <a:rPr lang="en-US" sz="1800" dirty="0"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sz="1800" dirty="0"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1750"/>
              </a:spcBef>
              <a:spcAft>
                <a:spcPts val="0"/>
              </a:spcAft>
              <a:buNone/>
            </a:pPr>
            <a:endParaRPr sz="1800" dirty="0"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Arial Black"/>
                <a:ea typeface="Arial Black"/>
                <a:cs typeface="Arial Black"/>
                <a:sym typeface="Arial Black"/>
              </a:rPr>
              <a:t>21 de </a:t>
            </a:r>
            <a:r>
              <a:rPr lang="en-US" sz="1800" dirty="0" err="1">
                <a:latin typeface="Arial Black"/>
                <a:ea typeface="Arial Black"/>
                <a:cs typeface="Arial Black"/>
                <a:sym typeface="Arial Black"/>
              </a:rPr>
              <a:t>diciembre</a:t>
            </a:r>
            <a:endParaRPr sz="1800" dirty="0"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1755"/>
              </a:spcBef>
              <a:spcAft>
                <a:spcPts val="0"/>
              </a:spcAft>
              <a:buNone/>
            </a:pPr>
            <a:endParaRPr sz="1800" dirty="0"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Arial Black"/>
                <a:ea typeface="Arial Black"/>
                <a:cs typeface="Arial Black"/>
                <a:sym typeface="Arial Black"/>
              </a:rPr>
              <a:t>Online </a:t>
            </a:r>
            <a:r>
              <a:rPr lang="en-US" sz="1800" dirty="0" err="1">
                <a:latin typeface="Arial Black"/>
                <a:ea typeface="Arial Black"/>
                <a:cs typeface="Arial Black"/>
                <a:sym typeface="Arial Black"/>
              </a:rPr>
              <a:t>sincrónica</a:t>
            </a:r>
            <a:r>
              <a:rPr lang="en-US" sz="1800" dirty="0">
                <a:latin typeface="Arial Black"/>
                <a:ea typeface="Arial Black"/>
                <a:cs typeface="Arial Black"/>
                <a:sym typeface="Arial Black"/>
              </a:rPr>
              <a:t> (Aula Virtual Fundación </a:t>
            </a:r>
            <a:r>
              <a:rPr lang="en-US" sz="1800" dirty="0" err="1">
                <a:latin typeface="Arial Black"/>
                <a:ea typeface="Arial Black"/>
                <a:cs typeface="Arial Black"/>
                <a:sym typeface="Arial Black"/>
              </a:rPr>
              <a:t>Honra</a:t>
            </a:r>
            <a:r>
              <a:rPr lang="en-US" sz="1800" dirty="0">
                <a:latin typeface="Arial Black"/>
                <a:ea typeface="Arial Black"/>
                <a:cs typeface="Arial Black"/>
                <a:sym typeface="Arial Black"/>
              </a:rPr>
              <a:t>).</a:t>
            </a:r>
            <a:endParaRPr sz="1800" dirty="0"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1575"/>
              </a:spcBef>
              <a:spcAft>
                <a:spcPts val="0"/>
              </a:spcAft>
              <a:buNone/>
            </a:pPr>
            <a:endParaRPr sz="1800" dirty="0"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latin typeface="Arial Black"/>
                <a:ea typeface="Arial Black"/>
                <a:cs typeface="Arial Black"/>
                <a:sym typeface="Arial Black"/>
              </a:rPr>
              <a:t>Martes y </a:t>
            </a:r>
            <a:r>
              <a:rPr lang="en-US" sz="1900" dirty="0" err="1">
                <a:latin typeface="Arial Black"/>
                <a:ea typeface="Arial Black"/>
                <a:cs typeface="Arial Black"/>
                <a:sym typeface="Arial Black"/>
              </a:rPr>
              <a:t>jueves</a:t>
            </a:r>
            <a:r>
              <a:rPr lang="en-US" sz="1900" dirty="0">
                <a:latin typeface="Arial Black"/>
                <a:ea typeface="Arial Black"/>
                <a:cs typeface="Arial Black"/>
                <a:sym typeface="Arial Black"/>
              </a:rPr>
              <a:t> de 19.00 a 22.00 horas</a:t>
            </a:r>
            <a:endParaRPr sz="1900" dirty="0"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1515"/>
              </a:spcBef>
              <a:spcAft>
                <a:spcPts val="0"/>
              </a:spcAft>
              <a:buNone/>
            </a:pPr>
            <a:endParaRPr sz="1900" dirty="0"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1515"/>
              </a:spcBef>
              <a:spcAft>
                <a:spcPts val="0"/>
              </a:spcAft>
              <a:buNone/>
            </a:pPr>
            <a:endParaRPr sz="1900" dirty="0"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Arial Black"/>
                <a:ea typeface="Arial Black"/>
                <a:cs typeface="Arial Black"/>
                <a:sym typeface="Arial Black"/>
              </a:rPr>
              <a:t>Fundación </a:t>
            </a:r>
            <a:r>
              <a:rPr lang="en-US" sz="1800" dirty="0" err="1">
                <a:latin typeface="Arial Black"/>
                <a:ea typeface="Arial Black"/>
                <a:cs typeface="Arial Black"/>
                <a:sym typeface="Arial Black"/>
              </a:rPr>
              <a:t>Honra</a:t>
            </a:r>
            <a:r>
              <a:rPr lang="en-US" sz="1800" dirty="0">
                <a:latin typeface="Arial Black"/>
                <a:ea typeface="Arial Black"/>
                <a:cs typeface="Arial Black"/>
                <a:sym typeface="Arial Black"/>
              </a:rPr>
              <a:t>.</a:t>
            </a:r>
            <a:endParaRPr sz="1800" dirty="0"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1210"/>
              </a:spcBef>
              <a:spcAft>
                <a:spcPts val="0"/>
              </a:spcAft>
              <a:buNone/>
            </a:pPr>
            <a:endParaRPr sz="1800" dirty="0"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just" rtl="0">
              <a:lnSpc>
                <a:spcPct val="114599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800" dirty="0">
                <a:latin typeface="Arial Black"/>
                <a:ea typeface="Arial Black"/>
                <a:cs typeface="Arial Black"/>
                <a:sym typeface="Arial Black"/>
              </a:rPr>
              <a:t>Abogado/as, </a:t>
            </a:r>
            <a:r>
              <a:rPr lang="en-US" sz="1800" dirty="0" err="1">
                <a:latin typeface="Arial Black"/>
                <a:ea typeface="Arial Black"/>
                <a:cs typeface="Arial Black"/>
                <a:sym typeface="Arial Black"/>
              </a:rPr>
              <a:t>psicólogo</a:t>
            </a:r>
            <a:r>
              <a:rPr lang="en-US" sz="1800" dirty="0">
                <a:latin typeface="Arial Black"/>
                <a:ea typeface="Arial Black"/>
                <a:cs typeface="Arial Black"/>
                <a:sym typeface="Arial Black"/>
              </a:rPr>
              <a:t>/as o </a:t>
            </a:r>
            <a:r>
              <a:rPr lang="en-US" sz="1800" dirty="0" err="1">
                <a:latin typeface="Arial Black"/>
                <a:ea typeface="Arial Black"/>
                <a:cs typeface="Arial Black"/>
                <a:sym typeface="Arial Black"/>
              </a:rPr>
              <a:t>trabajadore</a:t>
            </a:r>
            <a:r>
              <a:rPr lang="en-US" sz="1800" dirty="0">
                <a:latin typeface="Arial Black"/>
                <a:ea typeface="Arial Black"/>
                <a:cs typeface="Arial Black"/>
                <a:sym typeface="Arial Black"/>
              </a:rPr>
              <a:t>/as </a:t>
            </a:r>
            <a:r>
              <a:rPr lang="en-US" sz="1800" dirty="0" err="1">
                <a:latin typeface="Arial Black"/>
                <a:ea typeface="Arial Black"/>
                <a:cs typeface="Arial Black"/>
                <a:sym typeface="Arial Black"/>
              </a:rPr>
              <a:t>sociales</a:t>
            </a:r>
            <a:r>
              <a:rPr lang="en-US" sz="1800" dirty="0"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1800" dirty="0" err="1">
                <a:latin typeface="Arial Black"/>
                <a:ea typeface="Arial Black"/>
                <a:cs typeface="Arial Black"/>
                <a:sym typeface="Arial Black"/>
              </a:rPr>
              <a:t>interesado</a:t>
            </a:r>
            <a:r>
              <a:rPr lang="en-US" sz="1800" dirty="0">
                <a:latin typeface="Arial Black"/>
                <a:ea typeface="Arial Black"/>
                <a:cs typeface="Arial Black"/>
                <a:sym typeface="Arial Black"/>
              </a:rPr>
              <a:t>/as </a:t>
            </a:r>
            <a:r>
              <a:rPr lang="en-US" sz="1800" dirty="0" err="1">
                <a:latin typeface="Arial Black"/>
                <a:ea typeface="Arial Black"/>
                <a:cs typeface="Arial Black"/>
                <a:sym typeface="Arial Black"/>
              </a:rPr>
              <a:t>en</a:t>
            </a:r>
            <a:r>
              <a:rPr lang="en-US" sz="1800" dirty="0"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1800" dirty="0" err="1">
                <a:latin typeface="Arial Black"/>
                <a:ea typeface="Arial Black"/>
                <a:cs typeface="Arial Black"/>
                <a:sym typeface="Arial Black"/>
              </a:rPr>
              <a:t>especializarse</a:t>
            </a:r>
            <a:r>
              <a:rPr lang="en-US" sz="1800" dirty="0"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1800" dirty="0" err="1">
                <a:latin typeface="Arial Black"/>
                <a:ea typeface="Arial Black"/>
                <a:cs typeface="Arial Black"/>
                <a:sym typeface="Arial Black"/>
              </a:rPr>
              <a:t>en</a:t>
            </a:r>
            <a:r>
              <a:rPr lang="en-US" sz="1800" dirty="0">
                <a:latin typeface="Arial Black"/>
                <a:ea typeface="Arial Black"/>
                <a:cs typeface="Arial Black"/>
                <a:sym typeface="Arial Black"/>
              </a:rPr>
              <a:t> la </a:t>
            </a:r>
            <a:r>
              <a:rPr lang="en-US" sz="1800" dirty="0" err="1">
                <a:latin typeface="Arial Black"/>
                <a:ea typeface="Arial Black"/>
                <a:cs typeface="Arial Black"/>
                <a:sym typeface="Arial Black"/>
              </a:rPr>
              <a:t>temática</a:t>
            </a:r>
            <a:r>
              <a:rPr lang="en-US" sz="1800" dirty="0">
                <a:latin typeface="Arial Black"/>
                <a:ea typeface="Arial Black"/>
                <a:cs typeface="Arial Black"/>
                <a:sym typeface="Arial Black"/>
              </a:rPr>
              <a:t> de derecho de </a:t>
            </a:r>
            <a:r>
              <a:rPr lang="en-US" sz="1800" dirty="0" err="1">
                <a:latin typeface="Arial Black"/>
                <a:ea typeface="Arial Black"/>
                <a:cs typeface="Arial Black"/>
                <a:sym typeface="Arial Black"/>
              </a:rPr>
              <a:t>familia</a:t>
            </a:r>
            <a:r>
              <a:rPr lang="en-US" sz="1800" dirty="0">
                <a:latin typeface="Arial Black"/>
                <a:ea typeface="Arial Black"/>
                <a:cs typeface="Arial Black"/>
                <a:sym typeface="Arial Black"/>
              </a:rPr>
              <a:t> y </a:t>
            </a:r>
            <a:r>
              <a:rPr lang="en-US" sz="1800" dirty="0" err="1">
                <a:latin typeface="Arial Black"/>
                <a:ea typeface="Arial Black"/>
                <a:cs typeface="Arial Black"/>
                <a:sym typeface="Arial Black"/>
              </a:rPr>
              <a:t>su</a:t>
            </a:r>
            <a:r>
              <a:rPr lang="en-US" sz="1800" dirty="0"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1800" dirty="0" err="1">
                <a:latin typeface="Arial Black"/>
                <a:ea typeface="Arial Black"/>
                <a:cs typeface="Arial Black"/>
                <a:sym typeface="Arial Black"/>
              </a:rPr>
              <a:t>abordaje</a:t>
            </a:r>
            <a:r>
              <a:rPr lang="en-US" sz="1800" dirty="0"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1800" dirty="0" err="1">
                <a:latin typeface="Arial Black"/>
                <a:ea typeface="Arial Black"/>
                <a:cs typeface="Arial Black"/>
                <a:sym typeface="Arial Black"/>
              </a:rPr>
              <a:t>jurídica-psicosocial</a:t>
            </a:r>
            <a:r>
              <a:rPr lang="en-US" sz="1800" dirty="0">
                <a:latin typeface="Arial Black"/>
                <a:ea typeface="Arial Black"/>
                <a:cs typeface="Arial Black"/>
                <a:sym typeface="Arial Black"/>
              </a:rPr>
              <a:t>. </a:t>
            </a:r>
            <a:r>
              <a:rPr lang="en-US" sz="1800" dirty="0" err="1">
                <a:latin typeface="Arial Black"/>
                <a:ea typeface="Arial Black"/>
                <a:cs typeface="Arial Black"/>
                <a:sym typeface="Arial Black"/>
              </a:rPr>
              <a:t>También</a:t>
            </a:r>
            <a:r>
              <a:rPr lang="en-US" sz="1800" dirty="0"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1800" dirty="0" err="1">
                <a:latin typeface="Arial Black"/>
                <a:ea typeface="Arial Black"/>
                <a:cs typeface="Arial Black"/>
                <a:sym typeface="Arial Black"/>
              </a:rPr>
              <a:t>pueden</a:t>
            </a:r>
            <a:r>
              <a:rPr lang="en-US" sz="1800" dirty="0"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1800" dirty="0" err="1">
                <a:latin typeface="Arial Black"/>
                <a:ea typeface="Arial Black"/>
                <a:cs typeface="Arial Black"/>
                <a:sym typeface="Arial Black"/>
              </a:rPr>
              <a:t>participar</a:t>
            </a:r>
            <a:r>
              <a:rPr lang="en-US" sz="1800" dirty="0"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1800" dirty="0" err="1">
                <a:latin typeface="Arial Black"/>
                <a:ea typeface="Arial Black"/>
                <a:cs typeface="Arial Black"/>
                <a:sym typeface="Arial Black"/>
              </a:rPr>
              <a:t>alumnos</a:t>
            </a:r>
            <a:r>
              <a:rPr lang="en-US" sz="1800" dirty="0">
                <a:latin typeface="Arial Black"/>
                <a:ea typeface="Arial Black"/>
                <a:cs typeface="Arial Black"/>
                <a:sym typeface="Arial Black"/>
              </a:rPr>
              <a:t> que se </a:t>
            </a:r>
            <a:r>
              <a:rPr lang="en-US" sz="1800" dirty="0" err="1">
                <a:latin typeface="Arial Black"/>
                <a:ea typeface="Arial Black"/>
                <a:cs typeface="Arial Black"/>
                <a:sym typeface="Arial Black"/>
              </a:rPr>
              <a:t>encuentren</a:t>
            </a:r>
            <a:r>
              <a:rPr lang="en-US" sz="1800" dirty="0"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1800" dirty="0" err="1">
                <a:latin typeface="Arial Black"/>
                <a:ea typeface="Arial Black"/>
                <a:cs typeface="Arial Black"/>
                <a:sym typeface="Arial Black"/>
              </a:rPr>
              <a:t>finalizando</a:t>
            </a:r>
            <a:r>
              <a:rPr lang="en-US" sz="1800" dirty="0">
                <a:latin typeface="Arial Black"/>
                <a:ea typeface="Arial Black"/>
                <a:cs typeface="Arial Black"/>
                <a:sym typeface="Arial Black"/>
              </a:rPr>
              <a:t> sus </a:t>
            </a:r>
            <a:r>
              <a:rPr lang="en-US" sz="1800" dirty="0" err="1">
                <a:latin typeface="Arial Black"/>
                <a:ea typeface="Arial Black"/>
                <a:cs typeface="Arial Black"/>
                <a:sym typeface="Arial Black"/>
              </a:rPr>
              <a:t>estudios</a:t>
            </a:r>
            <a:r>
              <a:rPr lang="en-US" sz="1800" dirty="0"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1800" dirty="0" err="1">
                <a:latin typeface="Arial Black"/>
                <a:ea typeface="Arial Black"/>
                <a:cs typeface="Arial Black"/>
                <a:sym typeface="Arial Black"/>
              </a:rPr>
              <a:t>en</a:t>
            </a:r>
            <a:r>
              <a:rPr lang="en-US" sz="1800" dirty="0">
                <a:latin typeface="Arial Black"/>
                <a:ea typeface="Arial Black"/>
                <a:cs typeface="Arial Black"/>
                <a:sym typeface="Arial Black"/>
              </a:rPr>
              <a:t> las </a:t>
            </a:r>
            <a:r>
              <a:rPr lang="en-US" sz="1800" dirty="0" err="1">
                <a:latin typeface="Arial Black"/>
                <a:ea typeface="Arial Black"/>
                <a:cs typeface="Arial Black"/>
                <a:sym typeface="Arial Black"/>
              </a:rPr>
              <a:t>carreras</a:t>
            </a:r>
            <a:r>
              <a:rPr lang="en-US" sz="1800" dirty="0">
                <a:latin typeface="Arial Black"/>
                <a:ea typeface="Arial Black"/>
                <a:cs typeface="Arial Black"/>
                <a:sym typeface="Arial Black"/>
              </a:rPr>
              <a:t> antes </a:t>
            </a:r>
            <a:r>
              <a:rPr lang="en-US" sz="1800" dirty="0" err="1">
                <a:latin typeface="Arial Black"/>
                <a:ea typeface="Arial Black"/>
                <a:cs typeface="Arial Black"/>
                <a:sym typeface="Arial Black"/>
              </a:rPr>
              <a:t>mencionadas</a:t>
            </a:r>
            <a:r>
              <a:rPr lang="en-US" sz="1800" dirty="0">
                <a:latin typeface="Arial Black"/>
                <a:ea typeface="Arial Black"/>
                <a:cs typeface="Arial Black"/>
                <a:sym typeface="Arial Black"/>
              </a:rPr>
              <a:t> y/o </a:t>
            </a:r>
            <a:r>
              <a:rPr lang="en-US" sz="1800" dirty="0" err="1">
                <a:latin typeface="Arial Black"/>
                <a:ea typeface="Arial Black"/>
                <a:cs typeface="Arial Black"/>
                <a:sym typeface="Arial Black"/>
              </a:rPr>
              <a:t>cualquier</a:t>
            </a:r>
            <a:r>
              <a:rPr lang="en-US" sz="1800" dirty="0"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1800" dirty="0" err="1">
                <a:latin typeface="Arial Black"/>
                <a:ea typeface="Arial Black"/>
                <a:cs typeface="Arial Black"/>
                <a:sym typeface="Arial Black"/>
              </a:rPr>
              <a:t>otro</a:t>
            </a:r>
            <a:r>
              <a:rPr lang="en-US" sz="1800" dirty="0"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1800" dirty="0" err="1">
                <a:latin typeface="Arial Black"/>
                <a:ea typeface="Arial Black"/>
                <a:cs typeface="Arial Black"/>
                <a:sym typeface="Arial Black"/>
              </a:rPr>
              <a:t>profesional</a:t>
            </a:r>
            <a:r>
              <a:rPr lang="en-US" sz="1800" dirty="0">
                <a:latin typeface="Arial Black"/>
                <a:ea typeface="Arial Black"/>
                <a:cs typeface="Arial Black"/>
                <a:sym typeface="Arial Black"/>
              </a:rPr>
              <a:t> de las </a:t>
            </a:r>
            <a:r>
              <a:rPr lang="en-US" sz="1800" dirty="0" err="1">
                <a:latin typeface="Arial Black"/>
                <a:ea typeface="Arial Black"/>
                <a:cs typeface="Arial Black"/>
                <a:sym typeface="Arial Black"/>
              </a:rPr>
              <a:t>Ciencias</a:t>
            </a:r>
            <a:r>
              <a:rPr lang="en-US" sz="1800" dirty="0"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1800" dirty="0" err="1">
                <a:latin typeface="Arial Black"/>
                <a:ea typeface="Arial Black"/>
                <a:cs typeface="Arial Black"/>
                <a:sym typeface="Arial Black"/>
              </a:rPr>
              <a:t>Sociales</a:t>
            </a:r>
            <a:r>
              <a:rPr lang="en-US" sz="1800" dirty="0">
                <a:latin typeface="Arial Black"/>
                <a:ea typeface="Arial Black"/>
                <a:cs typeface="Arial Black"/>
                <a:sym typeface="Arial Black"/>
              </a:rPr>
              <a:t> con </a:t>
            </a:r>
            <a:r>
              <a:rPr lang="en-US" sz="1800" dirty="0" err="1">
                <a:latin typeface="Arial Black"/>
                <a:ea typeface="Arial Black"/>
                <a:cs typeface="Arial Black"/>
                <a:sym typeface="Arial Black"/>
              </a:rPr>
              <a:t>interés</a:t>
            </a:r>
            <a:r>
              <a:rPr lang="en-US" sz="1800" dirty="0"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1800" dirty="0" err="1">
                <a:latin typeface="Arial Black"/>
                <a:ea typeface="Arial Black"/>
                <a:cs typeface="Arial Black"/>
                <a:sym typeface="Arial Black"/>
              </a:rPr>
              <a:t>en</a:t>
            </a:r>
            <a:r>
              <a:rPr lang="en-US" sz="1800" dirty="0"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1800" dirty="0" err="1">
                <a:latin typeface="Arial Black"/>
                <a:ea typeface="Arial Black"/>
                <a:cs typeface="Arial Black"/>
                <a:sym typeface="Arial Black"/>
              </a:rPr>
              <a:t>estás</a:t>
            </a:r>
            <a:r>
              <a:rPr lang="en-US" sz="1800" dirty="0"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1800" dirty="0" err="1">
                <a:latin typeface="Arial Black"/>
                <a:ea typeface="Arial Black"/>
                <a:cs typeface="Arial Black"/>
                <a:sym typeface="Arial Black"/>
              </a:rPr>
              <a:t>temáticas</a:t>
            </a:r>
            <a:r>
              <a:rPr lang="en-US" sz="1800" dirty="0">
                <a:latin typeface="Arial Black"/>
                <a:ea typeface="Arial Black"/>
                <a:cs typeface="Arial Black"/>
                <a:sym typeface="Arial Black"/>
              </a:rPr>
              <a:t>.</a:t>
            </a:r>
            <a:endParaRPr sz="180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1371600" y="1226146"/>
            <a:ext cx="14009369" cy="8343900"/>
          </a:xfrm>
          <a:custGeom>
            <a:avLst/>
            <a:gdLst/>
            <a:ahLst/>
            <a:cxnLst/>
            <a:rect l="l" t="t" r="r" b="b"/>
            <a:pathLst>
              <a:path w="14009369" h="8343900" extrusionOk="0">
                <a:moveTo>
                  <a:pt x="19049" y="19049"/>
                </a:moveTo>
                <a:lnTo>
                  <a:pt x="19049" y="8324849"/>
                </a:lnTo>
              </a:path>
              <a:path w="14009369" h="8343900" extrusionOk="0">
                <a:moveTo>
                  <a:pt x="2801367" y="19049"/>
                </a:moveTo>
                <a:lnTo>
                  <a:pt x="2801367" y="8324849"/>
                </a:lnTo>
              </a:path>
              <a:path w="14009369" h="8343900" extrusionOk="0">
                <a:moveTo>
                  <a:pt x="13990325" y="19049"/>
                </a:moveTo>
                <a:lnTo>
                  <a:pt x="13990325" y="8324849"/>
                </a:lnTo>
              </a:path>
              <a:path w="14009369" h="8343900" extrusionOk="0">
                <a:moveTo>
                  <a:pt x="0" y="0"/>
                </a:moveTo>
                <a:lnTo>
                  <a:pt x="14009375" y="0"/>
                </a:lnTo>
              </a:path>
              <a:path w="14009369" h="8343900" extrusionOk="0">
                <a:moveTo>
                  <a:pt x="0" y="1400174"/>
                </a:moveTo>
                <a:lnTo>
                  <a:pt x="14009375" y="1400174"/>
                </a:lnTo>
              </a:path>
              <a:path w="14009369" h="8343900" extrusionOk="0">
                <a:moveTo>
                  <a:pt x="0" y="2219324"/>
                </a:moveTo>
                <a:lnTo>
                  <a:pt x="14009375" y="2219324"/>
                </a:lnTo>
              </a:path>
              <a:path w="14009369" h="8343900" extrusionOk="0">
                <a:moveTo>
                  <a:pt x="0" y="3038474"/>
                </a:moveTo>
                <a:lnTo>
                  <a:pt x="14009375" y="3038474"/>
                </a:lnTo>
              </a:path>
              <a:path w="14009369" h="8343900" extrusionOk="0">
                <a:moveTo>
                  <a:pt x="0" y="3857624"/>
                </a:moveTo>
                <a:lnTo>
                  <a:pt x="14009375" y="3857624"/>
                </a:lnTo>
              </a:path>
              <a:path w="14009369" h="8343900" extrusionOk="0">
                <a:moveTo>
                  <a:pt x="0" y="4676774"/>
                </a:moveTo>
                <a:lnTo>
                  <a:pt x="14009375" y="4676774"/>
                </a:lnTo>
              </a:path>
              <a:path w="14009369" h="8343900" extrusionOk="0">
                <a:moveTo>
                  <a:pt x="0" y="5810249"/>
                </a:moveTo>
                <a:lnTo>
                  <a:pt x="14009375" y="5810249"/>
                </a:lnTo>
              </a:path>
              <a:path w="14009369" h="8343900" extrusionOk="0">
                <a:moveTo>
                  <a:pt x="0" y="6629399"/>
                </a:moveTo>
                <a:lnTo>
                  <a:pt x="14009375" y="6629399"/>
                </a:lnTo>
              </a:path>
              <a:path w="14009369" h="8343900" extrusionOk="0">
                <a:moveTo>
                  <a:pt x="0" y="8343899"/>
                </a:moveTo>
                <a:lnTo>
                  <a:pt x="14009375" y="8343899"/>
                </a:lnTo>
              </a:path>
            </a:pathLst>
          </a:custGeom>
          <a:solidFill>
            <a:srgbClr val="92D050"/>
          </a:solidFill>
          <a:ln w="380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2"/>
          <p:cNvSpPr txBox="1">
            <a:spLocks noGrp="1"/>
          </p:cNvSpPr>
          <p:nvPr>
            <p:ph type="title"/>
          </p:nvPr>
        </p:nvSpPr>
        <p:spPr>
          <a:xfrm>
            <a:off x="5586113" y="196913"/>
            <a:ext cx="7115772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52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/>
              <a:t>Cronograma	</a:t>
            </a:r>
            <a:endParaRPr/>
          </a:p>
        </p:txBody>
      </p:sp>
      <p:sp>
        <p:nvSpPr>
          <p:cNvPr id="68" name="Google Shape;68;p2"/>
          <p:cNvSpPr txBox="1"/>
          <p:nvPr/>
        </p:nvSpPr>
        <p:spPr>
          <a:xfrm>
            <a:off x="2748270" y="9902247"/>
            <a:ext cx="6909077" cy="32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F4F4F4"/>
                </a:solidFill>
                <a:latin typeface="Arial Black"/>
                <a:ea typeface="Arial Black"/>
                <a:cs typeface="Arial Black"/>
                <a:sym typeface="Arial Black"/>
              </a:rPr>
              <a:t>Diplomado</a:t>
            </a:r>
            <a:r>
              <a:rPr lang="en-US" sz="2000" dirty="0">
                <a:solidFill>
                  <a:srgbClr val="F4F4F4"/>
                </a:solidFill>
                <a:latin typeface="Arial Black"/>
                <a:ea typeface="Arial Black"/>
                <a:cs typeface="Arial Black"/>
                <a:sym typeface="Arial Black"/>
              </a:rPr>
              <a:t> Derecho de Familia</a:t>
            </a:r>
            <a:endParaRPr sz="200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D6EB2A-ED6C-7D8B-D7A2-18F4568B0687}"/>
              </a:ext>
            </a:extLst>
          </p:cNvPr>
          <p:cNvSpPr txBox="1"/>
          <p:nvPr/>
        </p:nvSpPr>
        <p:spPr>
          <a:xfrm>
            <a:off x="1517894" y="7284403"/>
            <a:ext cx="1475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2000" dirty="0">
                <a:solidFill>
                  <a:schemeClr val="dk1"/>
                </a:solidFill>
                <a:latin typeface="Arial Black"/>
                <a:cs typeface="Arial Black"/>
              </a:rPr>
              <a:t>Organiza</a:t>
            </a:r>
            <a:r>
              <a:rPr lang="en-CL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45B4FE-43D3-106E-60DE-0F53FD256695}"/>
              </a:ext>
            </a:extLst>
          </p:cNvPr>
          <p:cNvSpPr txBox="1"/>
          <p:nvPr/>
        </p:nvSpPr>
        <p:spPr>
          <a:xfrm>
            <a:off x="1545691" y="8427224"/>
            <a:ext cx="1693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2000" dirty="0">
                <a:solidFill>
                  <a:schemeClr val="dk1"/>
                </a:solidFill>
                <a:latin typeface="Arial Black"/>
                <a:cs typeface="Arial Black"/>
              </a:rPr>
              <a:t>Dirigido a: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0"/>
          <p:cNvSpPr/>
          <p:nvPr/>
        </p:nvSpPr>
        <p:spPr>
          <a:xfrm>
            <a:off x="0" y="9826475"/>
            <a:ext cx="18286095" cy="461009"/>
          </a:xfrm>
          <a:custGeom>
            <a:avLst/>
            <a:gdLst/>
            <a:ahLst/>
            <a:cxnLst/>
            <a:rect l="l" t="t" r="r" b="b"/>
            <a:pathLst>
              <a:path w="18286095" h="461009" extrusionOk="0">
                <a:moveTo>
                  <a:pt x="0" y="0"/>
                </a:moveTo>
                <a:lnTo>
                  <a:pt x="18285706" y="0"/>
                </a:lnTo>
                <a:lnTo>
                  <a:pt x="18285706" y="460524"/>
                </a:lnTo>
                <a:lnTo>
                  <a:pt x="0" y="460524"/>
                </a:lnTo>
                <a:lnTo>
                  <a:pt x="0" y="0"/>
                </a:lnTo>
                <a:close/>
              </a:path>
            </a:pathLst>
          </a:custGeom>
          <a:solidFill>
            <a:srgbClr val="3C64F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2" name="Google Shape;442;p20"/>
          <p:cNvSpPr/>
          <p:nvPr/>
        </p:nvSpPr>
        <p:spPr>
          <a:xfrm>
            <a:off x="9143971" y="2095424"/>
            <a:ext cx="9525" cy="7163434"/>
          </a:xfrm>
          <a:custGeom>
            <a:avLst/>
            <a:gdLst/>
            <a:ahLst/>
            <a:cxnLst/>
            <a:rect l="l" t="t" r="r" b="b"/>
            <a:pathLst>
              <a:path w="9525" h="7163434" extrusionOk="0">
                <a:moveTo>
                  <a:pt x="0" y="7162848"/>
                </a:moveTo>
                <a:lnTo>
                  <a:pt x="9520" y="0"/>
                </a:lnTo>
              </a:path>
            </a:pathLst>
          </a:custGeom>
          <a:noFill/>
          <a:ln w="19025" cap="flat" cmpd="sng">
            <a:solidFill>
              <a:srgbClr val="3C6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443" name="Google Shape;44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5048" y="1599592"/>
            <a:ext cx="2785700" cy="2785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94939" y="1599592"/>
            <a:ext cx="2785700" cy="2785689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20"/>
          <p:cNvSpPr txBox="1">
            <a:spLocks noGrp="1"/>
          </p:cNvSpPr>
          <p:nvPr>
            <p:ph type="title"/>
          </p:nvPr>
        </p:nvSpPr>
        <p:spPr>
          <a:xfrm>
            <a:off x="5586113" y="196913"/>
            <a:ext cx="9062948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52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dirty="0"/>
              <a:t>Cuerpo </a:t>
            </a:r>
            <a:r>
              <a:rPr lang="en-US" dirty="0" err="1"/>
              <a:t>Docente</a:t>
            </a:r>
            <a:r>
              <a:rPr lang="en-US" dirty="0"/>
              <a:t>	</a:t>
            </a:r>
            <a:endParaRPr dirty="0"/>
          </a:p>
        </p:txBody>
      </p:sp>
      <p:sp>
        <p:nvSpPr>
          <p:cNvPr id="446" name="Google Shape;446;p20"/>
          <p:cNvSpPr txBox="1"/>
          <p:nvPr/>
        </p:nvSpPr>
        <p:spPr>
          <a:xfrm>
            <a:off x="16623232" y="9889236"/>
            <a:ext cx="1664767" cy="32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EFEFEF"/>
                </a:solidFill>
                <a:latin typeface="Arial Black"/>
                <a:ea typeface="Arial Black"/>
                <a:cs typeface="Arial Black"/>
                <a:sym typeface="Arial Black"/>
              </a:rPr>
              <a:t>Página</a:t>
            </a:r>
            <a:r>
              <a:rPr lang="en-US" sz="2000" dirty="0">
                <a:solidFill>
                  <a:srgbClr val="EFEFEF"/>
                </a:solidFill>
                <a:latin typeface="Arial Black"/>
                <a:ea typeface="Arial Black"/>
                <a:cs typeface="Arial Black"/>
                <a:sym typeface="Arial Black"/>
              </a:rPr>
              <a:t> 17</a:t>
            </a:r>
            <a:endParaRPr sz="200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47" name="Google Shape;447;p20"/>
          <p:cNvSpPr txBox="1"/>
          <p:nvPr/>
        </p:nvSpPr>
        <p:spPr>
          <a:xfrm>
            <a:off x="877673" y="9888023"/>
            <a:ext cx="5507521" cy="32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F4F4F4"/>
                </a:solidFill>
                <a:latin typeface="Arial Black"/>
                <a:ea typeface="Arial Black"/>
                <a:cs typeface="Arial Black"/>
                <a:sym typeface="Arial Black"/>
              </a:rPr>
              <a:t>Diplomado</a:t>
            </a:r>
            <a:r>
              <a:rPr lang="en-US" sz="2000" dirty="0">
                <a:solidFill>
                  <a:srgbClr val="F4F4F4"/>
                </a:solidFill>
                <a:latin typeface="Arial Black"/>
                <a:ea typeface="Arial Black"/>
                <a:cs typeface="Arial Black"/>
                <a:sym typeface="Arial Black"/>
              </a:rPr>
              <a:t> Derecho de Familia</a:t>
            </a:r>
            <a:endParaRPr sz="200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48" name="Google Shape;448;p20"/>
          <p:cNvSpPr txBox="1"/>
          <p:nvPr/>
        </p:nvSpPr>
        <p:spPr>
          <a:xfrm>
            <a:off x="877673" y="4556555"/>
            <a:ext cx="7455534" cy="298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333333"/>
                </a:solidFill>
                <a:latin typeface="Arial Black"/>
                <a:ea typeface="Arial Black"/>
                <a:cs typeface="Arial Black"/>
                <a:sym typeface="Arial Black"/>
              </a:rPr>
              <a:t>Maisa Valdivia Pino</a:t>
            </a:r>
            <a:endParaRPr sz="2500">
              <a:latin typeface="Arial Black"/>
              <a:ea typeface="Arial Black"/>
              <a:cs typeface="Arial Black"/>
              <a:sym typeface="Arial Black"/>
            </a:endParaRPr>
          </a:p>
          <a:p>
            <a:pPr marL="12700" marR="5080" lvl="0" indent="0" algn="just" rtl="0">
              <a:lnSpc>
                <a:spcPct val="117499"/>
              </a:lnSpc>
              <a:spcBef>
                <a:spcPts val="1575"/>
              </a:spcBef>
              <a:spcAft>
                <a:spcPts val="0"/>
              </a:spcAft>
              <a:buNone/>
            </a:pPr>
            <a:r>
              <a:rPr lang="en-US" sz="1600">
                <a:latin typeface="Lucida Sans"/>
                <a:ea typeface="Lucida Sans"/>
                <a:cs typeface="Lucida Sans"/>
                <a:sym typeface="Lucida Sans"/>
              </a:rPr>
              <a:t>Psicóloga y Magíster en Psicología Clínica con mención Social - Jurídica, de la Universidad Andrés Bello. Diplomada en Intervenciones terapéuticas y preventivas en Agresiones Sexuales y Peritaje Psicológico forense en delitos sexuales de la Universidad de Chile. Diplomada en Perspectiva de género e igualdad de oportunidades de la ACIPOL. Con más de 10 años de experiencia en el área de protección a los derechos de niños, niñas y adolescentes, tanto en el ámbito pericial como reparatorio, con víctimas de delitos sexuales y violencia. Profesional acreditada como Perito en la I. Corte de Apelaciones y Capacitada como Instructora Nacional y Entrevistadora en Entrevista Investigativa Videograbada Ley 21.057.</a:t>
            </a:r>
            <a:endParaRPr sz="16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49" name="Google Shape;449;p20"/>
          <p:cNvSpPr txBox="1"/>
          <p:nvPr/>
        </p:nvSpPr>
        <p:spPr>
          <a:xfrm>
            <a:off x="9959974" y="4556555"/>
            <a:ext cx="7456170" cy="3451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762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333333"/>
                </a:solidFill>
                <a:latin typeface="Arial Black"/>
                <a:ea typeface="Arial Black"/>
                <a:cs typeface="Arial Black"/>
                <a:sym typeface="Arial Black"/>
              </a:rPr>
              <a:t>Ignacia Humenyi Urzúa</a:t>
            </a:r>
            <a:endParaRPr sz="2500">
              <a:latin typeface="Arial Black"/>
              <a:ea typeface="Arial Black"/>
              <a:cs typeface="Arial Black"/>
              <a:sym typeface="Arial Black"/>
            </a:endParaRPr>
          </a:p>
          <a:p>
            <a:pPr marL="12700" marR="5080" lvl="0" indent="0" algn="just" rtl="0">
              <a:lnSpc>
                <a:spcPct val="117499"/>
              </a:lnSpc>
              <a:spcBef>
                <a:spcPts val="1515"/>
              </a:spcBef>
              <a:spcAft>
                <a:spcPts val="0"/>
              </a:spcAft>
              <a:buNone/>
            </a:pPr>
            <a:r>
              <a:rPr lang="en-US" sz="1600">
                <a:latin typeface="Lucida Sans"/>
                <a:ea typeface="Lucida Sans"/>
                <a:cs typeface="Lucida Sans"/>
                <a:sym typeface="Lucida Sans"/>
              </a:rPr>
              <a:t>Trabajadora social, con Magíster en Trabajo Social y Organizaciones en la Pontificia Universidad Católica de Chile. Diplomado en Criminología P. Universidad Católica de Chile y Diplomado en Gerencia Social y Políticas Públicas,  Universidad  de  Chile.  Especialización  en  Fundamentos  de  la Protección de la Niñez y la Adolescencia: Derechos del Niño en la teoría y la práctica, Pontificia Universidad Católica. Experiencia en implementación de entrevistas videograbadas (ley 21.057). Intervención individual y familiar a personas en contextos de vulnerabilidad y victimización delictual, así como con jóvenes infractores de ley. Diseño, ejecución y evaluación de proyectos e intervenciones  sociales,  así  como  diversas  actividades  de  capacitación- formación. Participó de la implementación del Servicio de Mejor Niñez en Valparaíso, a cargo del área técnica (dpto. de prestaciones y servicios).</a:t>
            </a:r>
            <a:endParaRPr sz="1600"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1"/>
          <p:cNvSpPr/>
          <p:nvPr/>
        </p:nvSpPr>
        <p:spPr>
          <a:xfrm>
            <a:off x="0" y="9826472"/>
            <a:ext cx="18286095" cy="461009"/>
          </a:xfrm>
          <a:custGeom>
            <a:avLst/>
            <a:gdLst/>
            <a:ahLst/>
            <a:cxnLst/>
            <a:rect l="l" t="t" r="r" b="b"/>
            <a:pathLst>
              <a:path w="18286095" h="461009" extrusionOk="0">
                <a:moveTo>
                  <a:pt x="0" y="0"/>
                </a:moveTo>
                <a:lnTo>
                  <a:pt x="18285706" y="0"/>
                </a:lnTo>
                <a:lnTo>
                  <a:pt x="18285706" y="460527"/>
                </a:lnTo>
                <a:lnTo>
                  <a:pt x="0" y="460527"/>
                </a:lnTo>
                <a:lnTo>
                  <a:pt x="0" y="0"/>
                </a:lnTo>
                <a:close/>
              </a:path>
            </a:pathLst>
          </a:custGeom>
          <a:solidFill>
            <a:srgbClr val="3C64F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5" name="Google Shape;455;p21"/>
          <p:cNvSpPr/>
          <p:nvPr/>
        </p:nvSpPr>
        <p:spPr>
          <a:xfrm>
            <a:off x="9143971" y="2095422"/>
            <a:ext cx="9525" cy="7163434"/>
          </a:xfrm>
          <a:custGeom>
            <a:avLst/>
            <a:gdLst/>
            <a:ahLst/>
            <a:cxnLst/>
            <a:rect l="l" t="t" r="r" b="b"/>
            <a:pathLst>
              <a:path w="9525" h="7163434" extrusionOk="0">
                <a:moveTo>
                  <a:pt x="0" y="7162848"/>
                </a:moveTo>
                <a:lnTo>
                  <a:pt x="9520" y="0"/>
                </a:lnTo>
              </a:path>
            </a:pathLst>
          </a:custGeom>
          <a:noFill/>
          <a:ln w="19025" cap="flat" cmpd="sng">
            <a:solidFill>
              <a:srgbClr val="3C6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456" name="Google Shape;45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4939" y="1599592"/>
            <a:ext cx="2785700" cy="2785689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21"/>
          <p:cNvSpPr txBox="1">
            <a:spLocks noGrp="1"/>
          </p:cNvSpPr>
          <p:nvPr>
            <p:ph type="title"/>
          </p:nvPr>
        </p:nvSpPr>
        <p:spPr>
          <a:xfrm>
            <a:off x="5586112" y="196913"/>
            <a:ext cx="9184051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52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dirty="0"/>
              <a:t>Cuerpo </a:t>
            </a:r>
            <a:r>
              <a:rPr lang="en-US" dirty="0" err="1"/>
              <a:t>Docente</a:t>
            </a:r>
            <a:r>
              <a:rPr lang="en-US" dirty="0"/>
              <a:t>	</a:t>
            </a:r>
            <a:endParaRPr dirty="0"/>
          </a:p>
        </p:txBody>
      </p:sp>
      <p:sp>
        <p:nvSpPr>
          <p:cNvPr id="458" name="Google Shape;458;p21"/>
          <p:cNvSpPr txBox="1"/>
          <p:nvPr/>
        </p:nvSpPr>
        <p:spPr>
          <a:xfrm>
            <a:off x="16623233" y="9889228"/>
            <a:ext cx="127254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EFEFEF"/>
                </a:solidFill>
                <a:latin typeface="Arial Black"/>
                <a:ea typeface="Arial Black"/>
                <a:cs typeface="Arial Black"/>
                <a:sym typeface="Arial Black"/>
              </a:rPr>
              <a:t>Página 18</a:t>
            </a:r>
            <a:endParaRPr sz="20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59" name="Google Shape;459;p21"/>
          <p:cNvSpPr txBox="1"/>
          <p:nvPr/>
        </p:nvSpPr>
        <p:spPr>
          <a:xfrm>
            <a:off x="1994291" y="9889228"/>
            <a:ext cx="4985007" cy="32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F4F4F4"/>
                </a:solidFill>
                <a:latin typeface="Arial Black"/>
                <a:ea typeface="Arial Black"/>
                <a:cs typeface="Arial Black"/>
                <a:sym typeface="Arial Black"/>
              </a:rPr>
              <a:t>Diplomado</a:t>
            </a:r>
            <a:r>
              <a:rPr lang="en-US" sz="2000" dirty="0">
                <a:solidFill>
                  <a:srgbClr val="F4F4F4"/>
                </a:solidFill>
                <a:latin typeface="Arial Black"/>
                <a:ea typeface="Arial Black"/>
                <a:cs typeface="Arial Black"/>
                <a:sym typeface="Arial Black"/>
              </a:rPr>
              <a:t> Derecho de Familia</a:t>
            </a:r>
            <a:endParaRPr sz="200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60" name="Google Shape;460;p21"/>
          <p:cNvSpPr txBox="1">
            <a:spLocks noGrp="1"/>
          </p:cNvSpPr>
          <p:nvPr>
            <p:ph type="body" idx="1"/>
          </p:nvPr>
        </p:nvSpPr>
        <p:spPr>
          <a:xfrm>
            <a:off x="877673" y="4545288"/>
            <a:ext cx="7454900" cy="2782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63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Soledad Állvarez Lister</a:t>
            </a:r>
            <a:endParaRPr/>
          </a:p>
          <a:p>
            <a:pPr marL="12700" lvl="0" indent="0" algn="l" rtl="0">
              <a:lnSpc>
                <a:spcPct val="105555"/>
              </a:lnSpc>
              <a:spcBef>
                <a:spcPts val="1480"/>
              </a:spcBef>
              <a:spcAft>
                <a:spcPts val="0"/>
              </a:spcAft>
              <a:buNone/>
            </a:pPr>
            <a:r>
              <a:rPr lang="en-US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Psicóloga por la Universidad de Santiago de Chile y Doctora en Psicología por la Universidad de Barcelona. Actualmente se desempeña como psicóloga en la Fundación Amparo y Justicia, y ha sido psicóloga de la la Unidad de Atención a las Víctimas y los Testigos (URAVIT) de la Fiscalía Metropolitana Sur. Máster en Psicología Forense y Criminal, en Psicoterapia infantil y en Personalidad y comportamiento, todos por la Universidad de Barcelona. Ha colaborado con el Grupo de investigación en Victimología de la infancia y la adolescencia (GREVIA), y cuenta con múltiples asistencias a congresos y publicación de artículos científicos.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1" name="Google Shape;461;p21"/>
          <p:cNvSpPr txBox="1"/>
          <p:nvPr/>
        </p:nvSpPr>
        <p:spPr>
          <a:xfrm>
            <a:off x="9959974" y="4556552"/>
            <a:ext cx="7455534" cy="51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333333"/>
                </a:solidFill>
                <a:latin typeface="Arial Black"/>
                <a:ea typeface="Arial Black"/>
                <a:cs typeface="Arial Black"/>
                <a:sym typeface="Arial Black"/>
              </a:rPr>
              <a:t>Alicia Fuentes </a:t>
            </a:r>
            <a:r>
              <a:rPr lang="en-US" sz="2500" dirty="0" err="1">
                <a:solidFill>
                  <a:srgbClr val="333333"/>
                </a:solidFill>
                <a:latin typeface="Arial Black"/>
                <a:ea typeface="Arial Black"/>
                <a:cs typeface="Arial Black"/>
                <a:sym typeface="Arial Black"/>
              </a:rPr>
              <a:t>Rebolledo</a:t>
            </a:r>
            <a:endParaRPr sz="2500" dirty="0">
              <a:latin typeface="Arial Black"/>
              <a:ea typeface="Arial Black"/>
              <a:cs typeface="Arial Black"/>
              <a:sym typeface="Arial Black"/>
            </a:endParaRPr>
          </a:p>
          <a:p>
            <a:pPr marL="12700" marR="5080" lvl="0" indent="0" algn="l" rtl="0">
              <a:lnSpc>
                <a:spcPct val="117499"/>
              </a:lnSpc>
              <a:spcBef>
                <a:spcPts val="1480"/>
              </a:spcBef>
              <a:spcAft>
                <a:spcPts val="0"/>
              </a:spcAft>
              <a:buNone/>
            </a:pP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Psicóloga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Magíster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Intervención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Psico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jurídica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y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Forense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de la Universidad Diego Portales.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Diplomada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Entrenamiento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entrevista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forense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niñas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y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niños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, 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por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 la  Universidad  de  Griffith,  Australia. 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Actualmente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, 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cursando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el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Magíster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Investigación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Psicología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, de la Universidad Alberto Hurtado.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Diplomada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derechos de la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infancia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y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adolescencia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, Universidad de Talca.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Diplomada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		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		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Niñez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		y	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Políticas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		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Públicas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,		de		la	Universidad		de	Chile.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Diplomada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técnicas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peritaje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forense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psicosocial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víctimas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delitos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violentos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,	Universidad			de	La	Frontera.	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Diplomada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		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	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Pericia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Psicológica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Forense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el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marco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de la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Reforma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Procesal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Penal, Universidad Santo Tomás.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Formó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parte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del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equipo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a cargo del Proyecto de Sala Especial para la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toma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declaración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niños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niñas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y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adolescentes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y del Proyecto Sala Gesell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tribunales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familia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, del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Poder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Judicial.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Asimismo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fue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parte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del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equipo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del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Poder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Judicial que integra la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Subcomisión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Técnica para la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implementación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de la	ley	21.057	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sobre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entrevistas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grabadas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	video		y	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otras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medidas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	de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resguardo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para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niños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/as y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adolescentes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víctimas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delitos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sexuales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y de similar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gravedad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Trabajó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como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profesional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de la Unidad de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Protección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de Derechos y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Representación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Judicial, de la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Defensoría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los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Derechos de la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Niñez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actualidad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se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desempeña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como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Instructora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para la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formación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la Ley 21.057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sobre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entrevistas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dirty="0" err="1">
                <a:latin typeface="Tahoma"/>
                <a:ea typeface="Tahoma"/>
                <a:cs typeface="Tahoma"/>
                <a:sym typeface="Tahoma"/>
              </a:rPr>
              <a:t>videograbadas</a:t>
            </a:r>
            <a:r>
              <a:rPr lang="en-US" sz="1600" dirty="0">
                <a:latin typeface="Tahoma"/>
                <a:ea typeface="Tahoma"/>
                <a:cs typeface="Tahoma"/>
                <a:sym typeface="Tahoma"/>
              </a:rPr>
              <a:t>.</a:t>
            </a:r>
            <a:endParaRPr sz="1600" dirty="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62" name="Google Shape;46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3279" y="1712925"/>
            <a:ext cx="2421128" cy="2441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2"/>
          <p:cNvSpPr/>
          <p:nvPr/>
        </p:nvSpPr>
        <p:spPr>
          <a:xfrm>
            <a:off x="0" y="0"/>
            <a:ext cx="18286095" cy="478790"/>
          </a:xfrm>
          <a:custGeom>
            <a:avLst/>
            <a:gdLst/>
            <a:ahLst/>
            <a:cxnLst/>
            <a:rect l="l" t="t" r="r" b="b"/>
            <a:pathLst>
              <a:path w="18286095" h="478790" extrusionOk="0">
                <a:moveTo>
                  <a:pt x="18285706" y="478683"/>
                </a:moveTo>
                <a:lnTo>
                  <a:pt x="0" y="478683"/>
                </a:lnTo>
                <a:lnTo>
                  <a:pt x="0" y="0"/>
                </a:lnTo>
                <a:lnTo>
                  <a:pt x="18285706" y="0"/>
                </a:lnTo>
                <a:lnTo>
                  <a:pt x="18285706" y="478683"/>
                </a:lnTo>
                <a:close/>
              </a:path>
            </a:pathLst>
          </a:custGeom>
          <a:solidFill>
            <a:srgbClr val="3C64F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8" name="Google Shape;468;p22"/>
          <p:cNvSpPr txBox="1">
            <a:spLocks noGrp="1"/>
          </p:cNvSpPr>
          <p:nvPr>
            <p:ph type="title"/>
          </p:nvPr>
        </p:nvSpPr>
        <p:spPr>
          <a:xfrm>
            <a:off x="5006675" y="894049"/>
            <a:ext cx="10314189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 dirty="0" err="1"/>
              <a:t>Valores</a:t>
            </a:r>
            <a:r>
              <a:rPr lang="en-US" u="none" dirty="0"/>
              <a:t> y </a:t>
            </a:r>
            <a:r>
              <a:rPr lang="en-US" u="none" dirty="0" err="1"/>
              <a:t>formas</a:t>
            </a:r>
            <a:r>
              <a:rPr lang="en-US" u="none" dirty="0"/>
              <a:t> de </a:t>
            </a:r>
            <a:r>
              <a:rPr lang="en-US" u="none" dirty="0" err="1"/>
              <a:t>pago</a:t>
            </a:r>
            <a:endParaRPr dirty="0"/>
          </a:p>
        </p:txBody>
      </p:sp>
      <p:sp>
        <p:nvSpPr>
          <p:cNvPr id="469" name="Google Shape;469;p22"/>
          <p:cNvSpPr/>
          <p:nvPr/>
        </p:nvSpPr>
        <p:spPr>
          <a:xfrm>
            <a:off x="5619123" y="1804835"/>
            <a:ext cx="7087234" cy="0"/>
          </a:xfrm>
          <a:custGeom>
            <a:avLst/>
            <a:gdLst/>
            <a:ahLst/>
            <a:cxnLst/>
            <a:rect l="l" t="t" r="r" b="b"/>
            <a:pathLst>
              <a:path w="7087234" h="120000" extrusionOk="0">
                <a:moveTo>
                  <a:pt x="0" y="0"/>
                </a:moveTo>
                <a:lnTo>
                  <a:pt x="7086626" y="0"/>
                </a:lnTo>
              </a:path>
            </a:pathLst>
          </a:custGeom>
          <a:noFill/>
          <a:ln w="47600" cap="flat" cmpd="sng">
            <a:solidFill>
              <a:srgbClr val="89DF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0" name="Google Shape;470;p22"/>
          <p:cNvSpPr/>
          <p:nvPr/>
        </p:nvSpPr>
        <p:spPr>
          <a:xfrm>
            <a:off x="0" y="9826472"/>
            <a:ext cx="18286095" cy="461009"/>
          </a:xfrm>
          <a:custGeom>
            <a:avLst/>
            <a:gdLst/>
            <a:ahLst/>
            <a:cxnLst/>
            <a:rect l="l" t="t" r="r" b="b"/>
            <a:pathLst>
              <a:path w="18286095" h="461009" extrusionOk="0">
                <a:moveTo>
                  <a:pt x="0" y="0"/>
                </a:moveTo>
                <a:lnTo>
                  <a:pt x="18285706" y="0"/>
                </a:lnTo>
                <a:lnTo>
                  <a:pt x="18285706" y="460527"/>
                </a:lnTo>
                <a:lnTo>
                  <a:pt x="0" y="460527"/>
                </a:lnTo>
                <a:lnTo>
                  <a:pt x="0" y="0"/>
                </a:lnTo>
                <a:close/>
              </a:path>
            </a:pathLst>
          </a:custGeom>
          <a:solidFill>
            <a:srgbClr val="3C64F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1" name="Google Shape;471;p22"/>
          <p:cNvSpPr txBox="1"/>
          <p:nvPr/>
        </p:nvSpPr>
        <p:spPr>
          <a:xfrm>
            <a:off x="1122473" y="1890331"/>
            <a:ext cx="10739120" cy="3074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4625" rIns="0" bIns="0" anchor="t" anchorCtr="0">
            <a:spAutoFit/>
          </a:bodyPr>
          <a:lstStyle/>
          <a:p>
            <a:pPr marL="127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err="1">
                <a:solidFill>
                  <a:srgbClr val="333333"/>
                </a:solidFill>
                <a:latin typeface="Arial Black"/>
                <a:ea typeface="Arial Black"/>
                <a:cs typeface="Arial Black"/>
                <a:sym typeface="Arial Black"/>
              </a:rPr>
              <a:t>Inscripción</a:t>
            </a:r>
            <a:r>
              <a:rPr lang="en-US" sz="2500" dirty="0">
                <a:solidFill>
                  <a:srgbClr val="333333"/>
                </a:solidFill>
                <a:latin typeface="Arial Black"/>
                <a:ea typeface="Arial Black"/>
                <a:cs typeface="Arial Black"/>
                <a:sym typeface="Arial Black"/>
              </a:rPr>
              <a:t> y </a:t>
            </a:r>
            <a:r>
              <a:rPr lang="en-US" sz="2500" dirty="0" err="1">
                <a:solidFill>
                  <a:srgbClr val="333333"/>
                </a:solidFill>
                <a:latin typeface="Arial Black"/>
                <a:ea typeface="Arial Black"/>
                <a:cs typeface="Arial Black"/>
                <a:sym typeface="Arial Black"/>
              </a:rPr>
              <a:t>aceptación</a:t>
            </a:r>
            <a:endParaRPr sz="2500" dirty="0">
              <a:latin typeface="Arial Black"/>
              <a:ea typeface="Arial Black"/>
              <a:cs typeface="Arial Black"/>
              <a:sym typeface="Arial Black"/>
            </a:endParaRPr>
          </a:p>
          <a:p>
            <a:pPr marL="12700" marR="6985" lvl="0" indent="0" algn="just" rtl="0">
              <a:lnSpc>
                <a:spcPct val="115599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Una 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vez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enviada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 la 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ficha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 de 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inscripción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, 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usted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debe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enviar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los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documentos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 para  la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postulación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. Una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vez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revisados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los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antecedentes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postulación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por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el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comité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Académico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de Fundación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Honra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, se le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comunicará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vía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correo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electrónico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su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aceptación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al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diplomado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2000" dirty="0">
              <a:latin typeface="Tahoma"/>
              <a:ea typeface="Tahoma"/>
              <a:cs typeface="Tahoma"/>
              <a:sym typeface="Tahoma"/>
            </a:endParaRPr>
          </a:p>
          <a:p>
            <a:pPr marL="12700" marR="5080" lvl="0" indent="0" algn="just" rtl="0">
              <a:lnSpc>
                <a:spcPct val="115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Posteriormente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usted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deberá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realizar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el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pago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del valor de la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matrícula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y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el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arancel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según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opción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pago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elegida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, con lo que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queda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finalizado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el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proceso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aceptación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2000" dirty="0">
              <a:latin typeface="Tahoma"/>
              <a:ea typeface="Tahoma"/>
              <a:cs typeface="Tahoma"/>
              <a:sym typeface="Tahoma"/>
            </a:endParaRPr>
          </a:p>
          <a:p>
            <a:pPr marL="6918325" lvl="0" indent="0" algn="l" rtl="0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333333"/>
                </a:solidFill>
                <a:latin typeface="Arial Black"/>
                <a:ea typeface="Arial Black"/>
                <a:cs typeface="Arial Black"/>
                <a:sym typeface="Arial Black"/>
              </a:rPr>
              <a:t>Pago </a:t>
            </a:r>
            <a:r>
              <a:rPr lang="en-US" sz="2500" dirty="0" err="1">
                <a:solidFill>
                  <a:srgbClr val="333333"/>
                </a:solidFill>
                <a:latin typeface="Arial Black"/>
                <a:ea typeface="Arial Black"/>
                <a:cs typeface="Arial Black"/>
                <a:sym typeface="Arial Black"/>
              </a:rPr>
              <a:t>en</a:t>
            </a:r>
            <a:r>
              <a:rPr lang="en-US" sz="2500" dirty="0">
                <a:solidFill>
                  <a:srgbClr val="333333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Arial Black"/>
                <a:ea typeface="Arial Black"/>
                <a:cs typeface="Arial Black"/>
                <a:sym typeface="Arial Black"/>
              </a:rPr>
              <a:t>efectivo</a:t>
            </a:r>
            <a:r>
              <a:rPr lang="en-US" sz="2500" dirty="0">
                <a:solidFill>
                  <a:srgbClr val="333333"/>
                </a:solidFill>
                <a:latin typeface="Arial Black"/>
                <a:ea typeface="Arial Black"/>
                <a:cs typeface="Arial Black"/>
                <a:sym typeface="Arial Black"/>
              </a:rPr>
              <a:t> o</a:t>
            </a:r>
            <a:endParaRPr sz="250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72" name="Google Shape;472;p22"/>
          <p:cNvSpPr txBox="1"/>
          <p:nvPr/>
        </p:nvSpPr>
        <p:spPr>
          <a:xfrm>
            <a:off x="12774291" y="4930808"/>
            <a:ext cx="4525010" cy="2163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00203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333333"/>
                </a:solidFill>
                <a:latin typeface="Arial Black"/>
                <a:ea typeface="Arial Black"/>
                <a:cs typeface="Arial Black"/>
                <a:sym typeface="Arial Black"/>
              </a:rPr>
              <a:t>Pago </a:t>
            </a:r>
            <a:r>
              <a:rPr lang="en-US" sz="2500" dirty="0" err="1">
                <a:solidFill>
                  <a:srgbClr val="333333"/>
                </a:solidFill>
                <a:latin typeface="Arial Black"/>
                <a:ea typeface="Arial Black"/>
                <a:cs typeface="Arial Black"/>
                <a:sym typeface="Arial Black"/>
              </a:rPr>
              <a:t>en</a:t>
            </a:r>
            <a:r>
              <a:rPr lang="en-US" sz="2500" dirty="0">
                <a:solidFill>
                  <a:srgbClr val="333333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Arial Black"/>
                <a:ea typeface="Arial Black"/>
                <a:cs typeface="Arial Black"/>
                <a:sym typeface="Arial Black"/>
              </a:rPr>
              <a:t>cuotas</a:t>
            </a:r>
            <a:endParaRPr sz="2500" dirty="0">
              <a:latin typeface="Arial Black"/>
              <a:ea typeface="Arial Black"/>
              <a:cs typeface="Arial Black"/>
              <a:sym typeface="Arial Black"/>
            </a:endParaRPr>
          </a:p>
          <a:p>
            <a:pPr marL="12700" marR="5080" lvl="0" indent="0" algn="just" rtl="0">
              <a:lnSpc>
                <a:spcPct val="115599"/>
              </a:lnSpc>
              <a:spcBef>
                <a:spcPts val="2735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Usted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puede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cancelar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el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arancel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del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diplomado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través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sistema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de 5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cuotas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, 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precio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contado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.  Lo  anterior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corresponde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a la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suma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de 5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cuotas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de</a:t>
            </a:r>
            <a:endParaRPr sz="20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3" name="Google Shape;473;p22"/>
          <p:cNvSpPr txBox="1"/>
          <p:nvPr/>
        </p:nvSpPr>
        <p:spPr>
          <a:xfrm>
            <a:off x="12774291" y="7068750"/>
            <a:ext cx="4525010" cy="108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just" rtl="0">
              <a:lnSpc>
                <a:spcPct val="115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$110.000  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mediante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transferencia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bancaria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los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5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primeros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días de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cada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mes</a:t>
            </a:r>
            <a:endParaRPr sz="2000" dirty="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74" name="Google Shape;47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199" y="5849563"/>
            <a:ext cx="85725" cy="85724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22"/>
          <p:cNvSpPr txBox="1"/>
          <p:nvPr/>
        </p:nvSpPr>
        <p:spPr>
          <a:xfrm>
            <a:off x="1447749" y="4930808"/>
            <a:ext cx="5594050" cy="1102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39116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333333"/>
                </a:solidFill>
                <a:latin typeface="Arial Black"/>
                <a:ea typeface="Arial Black"/>
                <a:cs typeface="Arial Black"/>
                <a:sym typeface="Arial Black"/>
              </a:rPr>
              <a:t>*25% de </a:t>
            </a:r>
            <a:r>
              <a:rPr lang="en-US" sz="2500" dirty="0" err="1">
                <a:solidFill>
                  <a:srgbClr val="333333"/>
                </a:solidFill>
                <a:latin typeface="Arial Black"/>
                <a:ea typeface="Arial Black"/>
                <a:cs typeface="Arial Black"/>
                <a:sym typeface="Arial Black"/>
              </a:rPr>
              <a:t>descuento</a:t>
            </a:r>
            <a:r>
              <a:rPr lang="en-US" sz="2500" dirty="0">
                <a:solidFill>
                  <a:srgbClr val="333333"/>
                </a:solidFill>
                <a:latin typeface="Arial Black"/>
                <a:ea typeface="Arial Black"/>
                <a:cs typeface="Arial Black"/>
                <a:sym typeface="Arial Black"/>
              </a:rPr>
              <a:t>	a:</a:t>
            </a:r>
            <a:endParaRPr sz="2500" dirty="0">
              <a:latin typeface="Arial Black"/>
              <a:ea typeface="Arial Black"/>
              <a:cs typeface="Arial Black"/>
              <a:sym typeface="Arial Black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311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Inscripciones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hasta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el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30 de  de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agosto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2000" dirty="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76" name="Google Shape;47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199" y="6201988"/>
            <a:ext cx="85725" cy="85724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22"/>
          <p:cNvSpPr txBox="1"/>
          <p:nvPr/>
        </p:nvSpPr>
        <p:spPr>
          <a:xfrm>
            <a:off x="1447750" y="6059177"/>
            <a:ext cx="488188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3	o	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más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	personas	de	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una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misma</a:t>
            </a:r>
            <a:endParaRPr sz="20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8" name="Google Shape;478;p22"/>
          <p:cNvSpPr txBox="1"/>
          <p:nvPr/>
        </p:nvSpPr>
        <p:spPr>
          <a:xfrm>
            <a:off x="4244774" y="6355984"/>
            <a:ext cx="1327785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institución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2000" dirty="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79" name="Google Shape;47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199" y="6906838"/>
            <a:ext cx="85725" cy="8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199" y="7259263"/>
            <a:ext cx="85725" cy="8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199" y="7611688"/>
            <a:ext cx="85725" cy="85724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22"/>
          <p:cNvSpPr txBox="1"/>
          <p:nvPr/>
        </p:nvSpPr>
        <p:spPr>
          <a:xfrm>
            <a:off x="1447750" y="6716325"/>
            <a:ext cx="4777105" cy="108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15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Ex alumnos academia Fundación Honra. Pago en efectivo.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Estudiantes y egresados.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83" name="Google Shape;48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199" y="7964113"/>
            <a:ext cx="85725" cy="85724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22"/>
          <p:cNvSpPr txBox="1"/>
          <p:nvPr/>
        </p:nvSpPr>
        <p:spPr>
          <a:xfrm>
            <a:off x="1447750" y="7773600"/>
            <a:ext cx="5435116" cy="72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15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Funcionarios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/as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públicos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Programas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de SERNAMEG,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Mejor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Niñez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, ONG, entre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otros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20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7" name="Google Shape;487;p22"/>
          <p:cNvSpPr txBox="1"/>
          <p:nvPr/>
        </p:nvSpPr>
        <p:spPr>
          <a:xfrm>
            <a:off x="7424312" y="4929218"/>
            <a:ext cx="4972369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3111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err="1">
                <a:solidFill>
                  <a:srgbClr val="333333"/>
                </a:solidFill>
                <a:latin typeface="Arial Black"/>
                <a:ea typeface="Arial Black"/>
                <a:cs typeface="Arial Black"/>
                <a:sym typeface="Arial Black"/>
              </a:rPr>
              <a:t>transferencia</a:t>
            </a:r>
            <a:r>
              <a:rPr lang="en-US" sz="2500" dirty="0">
                <a:solidFill>
                  <a:srgbClr val="333333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Arial Black"/>
                <a:ea typeface="Arial Black"/>
                <a:cs typeface="Arial Black"/>
                <a:sym typeface="Arial Black"/>
              </a:rPr>
              <a:t>electrónica</a:t>
            </a:r>
            <a:endParaRPr sz="2500" dirty="0">
              <a:latin typeface="Arial Black"/>
              <a:ea typeface="Arial Black"/>
              <a:cs typeface="Arial Black"/>
              <a:sym typeface="Arial Black"/>
            </a:endParaRPr>
          </a:p>
          <a:p>
            <a:pPr marL="12700" marR="5080" lvl="0" indent="0" algn="l" rtl="0">
              <a:lnSpc>
                <a:spcPct val="115599"/>
              </a:lnSpc>
              <a:spcBef>
                <a:spcPts val="2745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Los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pagos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vinculados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al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diplomado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deberán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realizarse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-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vía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depósito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o</a:t>
            </a:r>
            <a:endParaRPr sz="20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8" name="Google Shape;488;p22"/>
          <p:cNvSpPr txBox="1"/>
          <p:nvPr/>
        </p:nvSpPr>
        <p:spPr>
          <a:xfrm>
            <a:off x="7424312" y="6363900"/>
            <a:ext cx="425196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15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transferencia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-	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	la	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siguiente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cuenta</a:t>
            </a:r>
            <a:r>
              <a:rPr lang="en-US" sz="20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sz="20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9" name="Google Shape;489;p22"/>
          <p:cNvSpPr txBox="1"/>
          <p:nvPr/>
        </p:nvSpPr>
        <p:spPr>
          <a:xfrm>
            <a:off x="7424312" y="7068750"/>
            <a:ext cx="4180840" cy="178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461644" lvl="0" indent="0" algn="just" rtl="0">
              <a:lnSpc>
                <a:spcPct val="115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Cuenta corriente Banco Estado Número de Cuenta: 100074516 Nombre: “Fundación Honra”.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marL="12700" lvl="0" indent="0" algn="just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Rut: 65.053.933-8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marL="12700" lvl="0" indent="0" algn="just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Mail: </a:t>
            </a:r>
            <a:r>
              <a:rPr lang="en-US" sz="2000" u="sng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academia@fundacionhonra.cl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0" name="Google Shape;490;p22"/>
          <p:cNvSpPr/>
          <p:nvPr/>
        </p:nvSpPr>
        <p:spPr>
          <a:xfrm>
            <a:off x="6864718" y="5231404"/>
            <a:ext cx="0" cy="3420110"/>
          </a:xfrm>
          <a:custGeom>
            <a:avLst/>
            <a:gdLst/>
            <a:ahLst/>
            <a:cxnLst/>
            <a:rect l="l" t="t" r="r" b="b"/>
            <a:pathLst>
              <a:path w="120000" h="3420109" extrusionOk="0">
                <a:moveTo>
                  <a:pt x="0" y="0"/>
                </a:moveTo>
                <a:lnTo>
                  <a:pt x="0" y="3419553"/>
                </a:lnTo>
              </a:path>
            </a:pathLst>
          </a:custGeom>
          <a:noFill/>
          <a:ln w="38100" cap="flat" cmpd="sng">
            <a:solidFill>
              <a:srgbClr val="89DF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1" name="Google Shape;491;p22"/>
          <p:cNvSpPr/>
          <p:nvPr/>
        </p:nvSpPr>
        <p:spPr>
          <a:xfrm>
            <a:off x="12263163" y="5231404"/>
            <a:ext cx="0" cy="3420110"/>
          </a:xfrm>
          <a:custGeom>
            <a:avLst/>
            <a:gdLst/>
            <a:ahLst/>
            <a:cxnLst/>
            <a:rect l="l" t="t" r="r" b="b"/>
            <a:pathLst>
              <a:path w="120000" h="3420109" extrusionOk="0">
                <a:moveTo>
                  <a:pt x="0" y="0"/>
                </a:moveTo>
                <a:lnTo>
                  <a:pt x="0" y="3419553"/>
                </a:lnTo>
              </a:path>
            </a:pathLst>
          </a:custGeom>
          <a:noFill/>
          <a:ln w="38100" cap="flat" cmpd="sng">
            <a:solidFill>
              <a:srgbClr val="89DF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2" name="Google Shape;492;p22"/>
          <p:cNvSpPr txBox="1"/>
          <p:nvPr/>
        </p:nvSpPr>
        <p:spPr>
          <a:xfrm>
            <a:off x="722954" y="9029794"/>
            <a:ext cx="17247799" cy="121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604520" lvl="0" indent="0" algn="l" rtl="0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*Para </a:t>
            </a:r>
            <a:r>
              <a:rPr lang="en-US" sz="17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hacer</a:t>
            </a:r>
            <a:r>
              <a:rPr lang="en-US" sz="17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efectivos</a:t>
            </a:r>
            <a:r>
              <a:rPr lang="en-US" sz="17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los</a:t>
            </a:r>
            <a:r>
              <a:rPr lang="en-US" sz="17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descuentos</a:t>
            </a:r>
            <a:r>
              <a:rPr lang="en-US" sz="17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indicados</a:t>
            </a:r>
            <a:r>
              <a:rPr lang="en-US" sz="17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7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debe</a:t>
            </a:r>
            <a:r>
              <a:rPr lang="en-US" sz="17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presentar</a:t>
            </a:r>
            <a:r>
              <a:rPr lang="en-US" sz="17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al </a:t>
            </a:r>
            <a:r>
              <a:rPr lang="en-US" sz="17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momento</a:t>
            </a:r>
            <a:r>
              <a:rPr lang="en-US" sz="17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7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enviar</a:t>
            </a:r>
            <a:r>
              <a:rPr lang="en-US" sz="17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su</a:t>
            </a:r>
            <a:r>
              <a:rPr lang="en-US" sz="17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ficha</a:t>
            </a:r>
            <a:r>
              <a:rPr lang="en-US" sz="17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7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inscripción</a:t>
            </a:r>
            <a:r>
              <a:rPr lang="en-US" sz="17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, un </a:t>
            </a:r>
            <a:r>
              <a:rPr lang="en-US" sz="17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certificado</a:t>
            </a:r>
            <a:r>
              <a:rPr lang="en-US" sz="17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7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estudio</a:t>
            </a:r>
            <a:r>
              <a:rPr lang="en-US" sz="17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que </a:t>
            </a:r>
            <a:r>
              <a:rPr lang="en-US" sz="17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acredite</a:t>
            </a:r>
            <a:r>
              <a:rPr lang="en-US" sz="17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que ha </a:t>
            </a:r>
            <a:r>
              <a:rPr lang="en-US" sz="17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estudiado</a:t>
            </a:r>
            <a:r>
              <a:rPr lang="en-US" sz="17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con </a:t>
            </a:r>
            <a:r>
              <a:rPr lang="en-US" sz="17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anterioridad</a:t>
            </a:r>
            <a:r>
              <a:rPr lang="en-US" sz="17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17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Fundación </a:t>
            </a:r>
            <a:r>
              <a:rPr lang="en-US" sz="17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Honra</a:t>
            </a:r>
            <a:r>
              <a:rPr lang="en-US" sz="17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, o bien un </a:t>
            </a:r>
            <a:r>
              <a:rPr lang="en-US" sz="17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certificado</a:t>
            </a:r>
            <a:r>
              <a:rPr lang="en-US" sz="17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laboral</a:t>
            </a:r>
            <a:r>
              <a:rPr lang="en-US" sz="17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, que </a:t>
            </a:r>
            <a:r>
              <a:rPr lang="en-US" sz="17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acredite</a:t>
            </a:r>
            <a:r>
              <a:rPr lang="en-US" sz="17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que </a:t>
            </a:r>
            <a:r>
              <a:rPr lang="en-US" sz="17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usted</a:t>
            </a:r>
            <a:r>
              <a:rPr lang="en-US" sz="17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es </a:t>
            </a:r>
            <a:r>
              <a:rPr lang="en-US" sz="17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funcionario</a:t>
            </a:r>
            <a:r>
              <a:rPr lang="en-US" sz="17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público</a:t>
            </a:r>
            <a:r>
              <a:rPr lang="en-US" sz="17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17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None/>
            </a:pPr>
            <a:endParaRPr sz="1700" dirty="0">
              <a:latin typeface="Tahoma"/>
              <a:ea typeface="Tahoma"/>
              <a:cs typeface="Tahoma"/>
              <a:sym typeface="Tahoma"/>
            </a:endParaRPr>
          </a:p>
          <a:p>
            <a:pPr marL="990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F4F4F4"/>
                </a:solidFill>
                <a:latin typeface="Arial Black"/>
                <a:ea typeface="Arial Black"/>
                <a:cs typeface="Arial Black"/>
                <a:sym typeface="Arial Black"/>
              </a:rPr>
              <a:t>Diplomado</a:t>
            </a:r>
            <a:r>
              <a:rPr lang="en-US" sz="2000" dirty="0">
                <a:solidFill>
                  <a:srgbClr val="F4F4F4"/>
                </a:solidFill>
                <a:latin typeface="Arial Black"/>
                <a:ea typeface="Arial Black"/>
                <a:cs typeface="Arial Black"/>
                <a:sym typeface="Arial Black"/>
              </a:rPr>
              <a:t> Derecho de Familia												</a:t>
            </a:r>
            <a:r>
              <a:rPr lang="en-US" sz="2000" dirty="0" err="1">
                <a:solidFill>
                  <a:srgbClr val="EFEFEF"/>
                </a:solidFill>
                <a:latin typeface="Arial Black"/>
                <a:ea typeface="Arial Black"/>
                <a:cs typeface="Arial Black"/>
                <a:sym typeface="Arial Black"/>
              </a:rPr>
              <a:t>Página</a:t>
            </a:r>
            <a:r>
              <a:rPr lang="en-US" sz="2000" dirty="0">
                <a:solidFill>
                  <a:srgbClr val="EFEFEF"/>
                </a:solidFill>
                <a:latin typeface="Arial Black"/>
                <a:ea typeface="Arial Black"/>
                <a:cs typeface="Arial Black"/>
                <a:sym typeface="Arial Black"/>
              </a:rPr>
              <a:t> 19</a:t>
            </a:r>
            <a:endParaRPr sz="200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93" name="Google Shape;493;p22"/>
          <p:cNvSpPr txBox="1"/>
          <p:nvPr/>
        </p:nvSpPr>
        <p:spPr>
          <a:xfrm>
            <a:off x="13430406" y="2092578"/>
            <a:ext cx="31750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333333"/>
                </a:solidFill>
                <a:latin typeface="Arial Black"/>
                <a:ea typeface="Arial Black"/>
                <a:cs typeface="Arial Black"/>
                <a:sym typeface="Arial Black"/>
              </a:rPr>
              <a:t>Valor del programa</a:t>
            </a:r>
            <a:endParaRPr sz="25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94" name="Google Shape;494;p22"/>
          <p:cNvSpPr/>
          <p:nvPr/>
        </p:nvSpPr>
        <p:spPr>
          <a:xfrm>
            <a:off x="12244103" y="2660699"/>
            <a:ext cx="0" cy="1715135"/>
          </a:xfrm>
          <a:custGeom>
            <a:avLst/>
            <a:gdLst/>
            <a:ahLst/>
            <a:cxnLst/>
            <a:rect l="l" t="t" r="r" b="b"/>
            <a:pathLst>
              <a:path w="120000" h="1715135" extrusionOk="0">
                <a:moveTo>
                  <a:pt x="0" y="0"/>
                </a:moveTo>
                <a:lnTo>
                  <a:pt x="0" y="1714599"/>
                </a:lnTo>
              </a:path>
            </a:pathLst>
          </a:custGeom>
          <a:noFill/>
          <a:ln w="38150" cap="flat" cmpd="sng">
            <a:solidFill>
              <a:srgbClr val="89DF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5" name="Google Shape;495;p22"/>
          <p:cNvSpPr txBox="1"/>
          <p:nvPr/>
        </p:nvSpPr>
        <p:spPr>
          <a:xfrm>
            <a:off x="14211848" y="3270345"/>
            <a:ext cx="1651635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Tahoma"/>
                <a:ea typeface="Tahoma"/>
                <a:cs typeface="Tahoma"/>
                <a:sym typeface="Tahoma"/>
              </a:rPr>
              <a:t>$730.000</a:t>
            </a:r>
            <a:endParaRPr sz="30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3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501" name="Google Shape;501;p23"/>
          <p:cNvGrpSpPr/>
          <p:nvPr/>
        </p:nvGrpSpPr>
        <p:grpSpPr>
          <a:xfrm>
            <a:off x="0" y="-26"/>
            <a:ext cx="18288047" cy="10287635"/>
            <a:chOff x="0" y="-26"/>
            <a:chExt cx="18288047" cy="10287635"/>
          </a:xfrm>
        </p:grpSpPr>
        <p:sp>
          <p:nvSpPr>
            <p:cNvPr id="502" name="Google Shape;502;p23"/>
            <p:cNvSpPr/>
            <p:nvPr/>
          </p:nvSpPr>
          <p:spPr>
            <a:xfrm>
              <a:off x="0" y="-26"/>
              <a:ext cx="18288000" cy="10287635"/>
            </a:xfrm>
            <a:custGeom>
              <a:avLst/>
              <a:gdLst/>
              <a:ahLst/>
              <a:cxnLst/>
              <a:rect l="l" t="t" r="r" b="b"/>
              <a:pathLst>
                <a:path w="18288000" h="10287635" extrusionOk="0">
                  <a:moveTo>
                    <a:pt x="18288000" y="38"/>
                  </a:moveTo>
                  <a:lnTo>
                    <a:pt x="18285346" y="38"/>
                  </a:lnTo>
                  <a:lnTo>
                    <a:pt x="1816" y="0"/>
                  </a:lnTo>
                  <a:lnTo>
                    <a:pt x="0" y="38"/>
                  </a:lnTo>
                  <a:lnTo>
                    <a:pt x="0" y="10287038"/>
                  </a:lnTo>
                  <a:lnTo>
                    <a:pt x="450049" y="10287038"/>
                  </a:lnTo>
                  <a:lnTo>
                    <a:pt x="450049" y="450062"/>
                  </a:lnTo>
                  <a:lnTo>
                    <a:pt x="17836719" y="450062"/>
                  </a:lnTo>
                  <a:lnTo>
                    <a:pt x="17836719" y="10287025"/>
                  </a:lnTo>
                  <a:lnTo>
                    <a:pt x="18288000" y="10287025"/>
                  </a:lnTo>
                  <a:lnTo>
                    <a:pt x="18288000" y="38"/>
                  </a:lnTo>
                  <a:close/>
                </a:path>
              </a:pathLst>
            </a:custGeom>
            <a:solidFill>
              <a:srgbClr val="89DFC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503" name="Google Shape;503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53511" y="1028701"/>
              <a:ext cx="6381749" cy="5429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4" name="Google Shape;504;p23"/>
            <p:cNvSpPr/>
            <p:nvPr/>
          </p:nvSpPr>
          <p:spPr>
            <a:xfrm>
              <a:off x="3892298" y="4374535"/>
              <a:ext cx="10506710" cy="17145"/>
            </a:xfrm>
            <a:custGeom>
              <a:avLst/>
              <a:gdLst/>
              <a:ahLst/>
              <a:cxnLst/>
              <a:rect l="l" t="t" r="r" b="b"/>
              <a:pathLst>
                <a:path w="10506710" h="17145" extrusionOk="0">
                  <a:moveTo>
                    <a:pt x="0" y="17092"/>
                  </a:moveTo>
                  <a:lnTo>
                    <a:pt x="10506082" y="0"/>
                  </a:lnTo>
                </a:path>
              </a:pathLst>
            </a:custGeom>
            <a:noFill/>
            <a:ln w="38075" cap="flat" cmpd="sng">
              <a:solidFill>
                <a:srgbClr val="3CDA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505" name="Google Shape;505;p2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53511" y="7669805"/>
              <a:ext cx="2162174" cy="2162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6" name="Google Shape;506;p2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80014" y="7900655"/>
              <a:ext cx="4057649" cy="17049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7" name="Google Shape;507;p23"/>
            <p:cNvSpPr/>
            <p:nvPr/>
          </p:nvSpPr>
          <p:spPr>
            <a:xfrm>
              <a:off x="15922" y="9835688"/>
              <a:ext cx="18272125" cy="450215"/>
            </a:xfrm>
            <a:custGeom>
              <a:avLst/>
              <a:gdLst/>
              <a:ahLst/>
              <a:cxnLst/>
              <a:rect l="l" t="t" r="r" b="b"/>
              <a:pathLst>
                <a:path w="18272125" h="450215" extrusionOk="0">
                  <a:moveTo>
                    <a:pt x="0" y="0"/>
                  </a:moveTo>
                  <a:lnTo>
                    <a:pt x="18272075" y="0"/>
                  </a:lnTo>
                  <a:lnTo>
                    <a:pt x="18272075" y="450056"/>
                  </a:lnTo>
                  <a:lnTo>
                    <a:pt x="0" y="4500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DFC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508" name="Google Shape;508;p23"/>
          <p:cNvSpPr txBox="1">
            <a:spLocks noGrp="1"/>
          </p:cNvSpPr>
          <p:nvPr>
            <p:ph type="title"/>
          </p:nvPr>
        </p:nvSpPr>
        <p:spPr>
          <a:xfrm>
            <a:off x="3892297" y="2134880"/>
            <a:ext cx="11540535" cy="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u="none" dirty="0"/>
              <a:t>No </a:t>
            </a:r>
            <a:r>
              <a:rPr lang="en-US" sz="3500" u="none" dirty="0" err="1"/>
              <a:t>olvides</a:t>
            </a:r>
            <a:r>
              <a:rPr lang="en-US" sz="3500" u="none" dirty="0"/>
              <a:t> de </a:t>
            </a:r>
            <a:r>
              <a:rPr lang="en-US" sz="3500" u="none" dirty="0" err="1"/>
              <a:t>enviar</a:t>
            </a:r>
            <a:r>
              <a:rPr lang="en-US" sz="3500" u="none" dirty="0"/>
              <a:t> </a:t>
            </a:r>
            <a:r>
              <a:rPr lang="en-US" sz="3500" u="none" dirty="0" err="1"/>
              <a:t>tu</a:t>
            </a:r>
            <a:r>
              <a:rPr lang="en-US" sz="3500" u="none" dirty="0"/>
              <a:t> </a:t>
            </a:r>
            <a:r>
              <a:rPr lang="en-US" sz="3500" u="none" dirty="0" err="1"/>
              <a:t>ficha</a:t>
            </a:r>
            <a:r>
              <a:rPr lang="en-US" sz="3500" u="none" dirty="0"/>
              <a:t> de </a:t>
            </a:r>
            <a:r>
              <a:rPr lang="en-US" sz="3500" u="none" dirty="0" err="1"/>
              <a:t>inscripción</a:t>
            </a:r>
            <a:r>
              <a:rPr lang="en-US" sz="3500" u="none" dirty="0"/>
              <a:t> a:</a:t>
            </a:r>
            <a:endParaRPr sz="3500" dirty="0"/>
          </a:p>
        </p:txBody>
      </p:sp>
      <p:sp>
        <p:nvSpPr>
          <p:cNvPr id="509" name="Google Shape;509;p23"/>
          <p:cNvSpPr txBox="1"/>
          <p:nvPr/>
        </p:nvSpPr>
        <p:spPr>
          <a:xfrm>
            <a:off x="5717092" y="3705287"/>
            <a:ext cx="7146606" cy="327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sng" dirty="0">
                <a:solidFill>
                  <a:srgbClr val="333333"/>
                </a:solidFill>
                <a:latin typeface="Arial Black"/>
                <a:ea typeface="Arial Black"/>
                <a:cs typeface="Arial Black"/>
                <a:sym typeface="Arial Black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academia@fundacionhonra.cl</a:t>
            </a:r>
            <a:endParaRPr sz="3000" dirty="0"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3175"/>
              </a:spcBef>
              <a:spcAft>
                <a:spcPts val="0"/>
              </a:spcAft>
              <a:buNone/>
            </a:pPr>
            <a:endParaRPr sz="3000" dirty="0"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 err="1">
                <a:solidFill>
                  <a:srgbClr val="333333"/>
                </a:solidFill>
                <a:latin typeface="Arial Black"/>
                <a:ea typeface="Arial Black"/>
                <a:cs typeface="Arial Black"/>
                <a:sym typeface="Arial Black"/>
              </a:rPr>
              <a:t>Contacto</a:t>
            </a:r>
            <a:r>
              <a:rPr lang="en-US" sz="3500" dirty="0">
                <a:solidFill>
                  <a:srgbClr val="333333"/>
                </a:solidFill>
                <a:latin typeface="Arial Black"/>
                <a:ea typeface="Arial Black"/>
                <a:cs typeface="Arial Black"/>
                <a:sym typeface="Arial Black"/>
              </a:rPr>
              <a:t>:</a:t>
            </a:r>
            <a:endParaRPr sz="3500" dirty="0"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ctr" rtl="0">
              <a:lnSpc>
                <a:spcPct val="100000"/>
              </a:lnSpc>
              <a:spcBef>
                <a:spcPts val="1885"/>
              </a:spcBef>
              <a:spcAft>
                <a:spcPts val="0"/>
              </a:spcAft>
              <a:buNone/>
            </a:pPr>
            <a:r>
              <a:rPr lang="en-US" sz="3000" u="sng" dirty="0">
                <a:solidFill>
                  <a:srgbClr val="333333"/>
                </a:solidFill>
                <a:latin typeface="Arial Black"/>
                <a:ea typeface="Arial Black"/>
                <a:cs typeface="Arial Black"/>
                <a:sym typeface="Arial Black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academia@fundacionhonra.cl</a:t>
            </a:r>
            <a:endParaRPr sz="3000" dirty="0">
              <a:latin typeface="Arial Black"/>
              <a:ea typeface="Arial Black"/>
              <a:cs typeface="Arial Black"/>
              <a:sym typeface="Arial Black"/>
            </a:endParaRPr>
          </a:p>
          <a:p>
            <a:pPr marL="27940" lvl="0" indent="0" algn="ctr" rtl="0">
              <a:spcBef>
                <a:spcPts val="1735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333333"/>
                </a:solidFill>
                <a:latin typeface="Arial Black"/>
                <a:ea typeface="Arial Black"/>
                <a:cs typeface="Arial Black"/>
                <a:sym typeface="Arial Black"/>
              </a:rPr>
              <a:t>+56 9 4555 8883</a:t>
            </a:r>
            <a:endParaRPr sz="300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>
            <a:off x="0" y="4041587"/>
            <a:ext cx="4309745" cy="6245860"/>
          </a:xfrm>
          <a:custGeom>
            <a:avLst/>
            <a:gdLst/>
            <a:ahLst/>
            <a:cxnLst/>
            <a:rect l="l" t="t" r="r" b="b"/>
            <a:pathLst>
              <a:path w="4309745" h="6245859" extrusionOk="0">
                <a:moveTo>
                  <a:pt x="0" y="6245412"/>
                </a:moveTo>
                <a:lnTo>
                  <a:pt x="0" y="0"/>
                </a:lnTo>
                <a:lnTo>
                  <a:pt x="4309203" y="0"/>
                </a:lnTo>
                <a:lnTo>
                  <a:pt x="4309203" y="6245412"/>
                </a:lnTo>
                <a:lnTo>
                  <a:pt x="0" y="6245412"/>
                </a:lnTo>
                <a:close/>
              </a:path>
            </a:pathLst>
          </a:custGeom>
          <a:solidFill>
            <a:srgbClr val="6B6AF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3"/>
          <p:cNvSpPr txBox="1">
            <a:spLocks noGrp="1"/>
          </p:cNvSpPr>
          <p:nvPr>
            <p:ph type="title"/>
          </p:nvPr>
        </p:nvSpPr>
        <p:spPr>
          <a:xfrm>
            <a:off x="2953085" y="1002380"/>
            <a:ext cx="4772662" cy="130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400" u="none" dirty="0"/>
              <a:t>ÍNDICE</a:t>
            </a:r>
            <a:endParaRPr sz="8400" dirty="0"/>
          </a:p>
        </p:txBody>
      </p:sp>
      <p:sp>
        <p:nvSpPr>
          <p:cNvPr id="75" name="Google Shape;75;p3"/>
          <p:cNvSpPr txBox="1"/>
          <p:nvPr/>
        </p:nvSpPr>
        <p:spPr>
          <a:xfrm>
            <a:off x="5563925" y="4418459"/>
            <a:ext cx="1759258" cy="1857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>
                <a:solidFill>
                  <a:srgbClr val="89DFCA"/>
                </a:solidFill>
                <a:latin typeface="Tahoma"/>
                <a:ea typeface="Tahoma"/>
                <a:cs typeface="Tahoma"/>
                <a:sym typeface="Tahoma"/>
              </a:rPr>
              <a:t>01</a:t>
            </a:r>
            <a:endParaRPr sz="5000" dirty="0">
              <a:latin typeface="Tahoma"/>
              <a:ea typeface="Tahoma"/>
              <a:cs typeface="Tahoma"/>
              <a:sym typeface="Tahoma"/>
            </a:endParaRPr>
          </a:p>
          <a:p>
            <a:pPr marL="12700" marR="5080" lvl="0" indent="0" algn="ctr" rtl="0">
              <a:lnSpc>
                <a:spcPct val="118421"/>
              </a:lnSpc>
              <a:spcBef>
                <a:spcPts val="3010"/>
              </a:spcBef>
              <a:spcAft>
                <a:spcPts val="0"/>
              </a:spcAft>
              <a:buNone/>
            </a:pPr>
            <a:r>
              <a:rPr lang="en-US" sz="19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Antecedentes</a:t>
            </a:r>
            <a:r>
              <a:rPr lang="en-US" sz="19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9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Generales</a:t>
            </a:r>
            <a:endParaRPr sz="1900" dirty="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76" name="Google Shape;76;p3"/>
          <p:cNvSpPr txBox="1"/>
          <p:nvPr/>
        </p:nvSpPr>
        <p:spPr>
          <a:xfrm>
            <a:off x="5486137" y="7252230"/>
            <a:ext cx="1844039" cy="165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596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>
                <a:solidFill>
                  <a:srgbClr val="89DFCA"/>
                </a:solidFill>
                <a:latin typeface="Tahoma"/>
                <a:ea typeface="Tahoma"/>
                <a:cs typeface="Tahoma"/>
                <a:sym typeface="Tahoma"/>
              </a:rPr>
              <a:t>12</a:t>
            </a:r>
            <a:endParaRPr sz="5000" dirty="0">
              <a:latin typeface="Tahoma"/>
              <a:ea typeface="Tahoma"/>
              <a:cs typeface="Tahoma"/>
              <a:sym typeface="Tahoma"/>
            </a:endParaRPr>
          </a:p>
          <a:p>
            <a:pPr marL="313690" marR="5080" lvl="0" indent="-301625" algn="l" rtl="0">
              <a:lnSpc>
                <a:spcPct val="118421"/>
              </a:lnSpc>
              <a:spcBef>
                <a:spcPts val="2405"/>
              </a:spcBef>
              <a:spcAft>
                <a:spcPts val="0"/>
              </a:spcAft>
              <a:buNone/>
            </a:pPr>
            <a:r>
              <a:rPr lang="en-US" sz="19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Metodología</a:t>
            </a:r>
            <a:r>
              <a:rPr lang="en-US" sz="19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del </a:t>
            </a:r>
            <a:r>
              <a:rPr lang="en-US" sz="19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diplomado</a:t>
            </a:r>
            <a:endParaRPr sz="1900" dirty="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77" name="Google Shape;77;p3"/>
          <p:cNvSpPr txBox="1"/>
          <p:nvPr/>
        </p:nvSpPr>
        <p:spPr>
          <a:xfrm>
            <a:off x="8048605" y="4418459"/>
            <a:ext cx="2694305" cy="1732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89DFCA"/>
                </a:solidFill>
                <a:latin typeface="Tahoma"/>
                <a:ea typeface="Tahoma"/>
                <a:cs typeface="Tahoma"/>
                <a:sym typeface="Tahoma"/>
              </a:rPr>
              <a:t>02</a:t>
            </a:r>
            <a:endParaRPr sz="5000">
              <a:latin typeface="Tahoma"/>
              <a:ea typeface="Tahoma"/>
              <a:cs typeface="Tahoma"/>
              <a:sym typeface="Tahoma"/>
            </a:endParaRPr>
          </a:p>
          <a:p>
            <a:pPr marL="12065" marR="5080" lvl="0" indent="0" algn="ctr" rtl="0">
              <a:lnSpc>
                <a:spcPct val="118421"/>
              </a:lnSpc>
              <a:spcBef>
                <a:spcPts val="301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Objetivo General y aprendizajes esperados</a:t>
            </a:r>
            <a:endParaRPr sz="19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78" name="Google Shape;78;p3"/>
          <p:cNvSpPr txBox="1"/>
          <p:nvPr/>
        </p:nvSpPr>
        <p:spPr>
          <a:xfrm>
            <a:off x="8206412" y="7252230"/>
            <a:ext cx="2503805" cy="165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116839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89DFCA"/>
                </a:solidFill>
                <a:latin typeface="Tahoma"/>
                <a:ea typeface="Tahoma"/>
                <a:cs typeface="Tahoma"/>
                <a:sym typeface="Tahoma"/>
              </a:rPr>
              <a:t>12</a:t>
            </a:r>
            <a:endParaRPr sz="5000">
              <a:latin typeface="Tahoma"/>
              <a:ea typeface="Tahoma"/>
              <a:cs typeface="Tahoma"/>
              <a:sym typeface="Tahoma"/>
            </a:endParaRPr>
          </a:p>
          <a:p>
            <a:pPr marL="699135" marR="5080" lvl="0" indent="-687070" algn="l" rtl="0">
              <a:lnSpc>
                <a:spcPct val="118421"/>
              </a:lnSpc>
              <a:spcBef>
                <a:spcPts val="2405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Evaluación del curso y asistencia</a:t>
            </a:r>
            <a:endParaRPr sz="19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79" name="Google Shape;79;p3"/>
          <p:cNvSpPr txBox="1"/>
          <p:nvPr/>
        </p:nvSpPr>
        <p:spPr>
          <a:xfrm>
            <a:off x="11468332" y="4418459"/>
            <a:ext cx="1816735" cy="1447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89DFCA"/>
                </a:solidFill>
                <a:latin typeface="Tahoma"/>
                <a:ea typeface="Tahoma"/>
                <a:cs typeface="Tahoma"/>
                <a:sym typeface="Tahoma"/>
              </a:rPr>
              <a:t>03-10</a:t>
            </a:r>
            <a:endParaRPr sz="50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lnSpc>
                <a:spcPct val="100000"/>
              </a:lnSpc>
              <a:spcBef>
                <a:spcPts val="291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Contenidos</a:t>
            </a:r>
            <a:endParaRPr sz="19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0" name="Google Shape;80;p3"/>
          <p:cNvSpPr txBox="1"/>
          <p:nvPr/>
        </p:nvSpPr>
        <p:spPr>
          <a:xfrm>
            <a:off x="11525108" y="7252230"/>
            <a:ext cx="1828164" cy="1370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203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89DFCA"/>
                </a:solidFill>
                <a:latin typeface="Tahoma"/>
                <a:ea typeface="Tahoma"/>
                <a:cs typeface="Tahoma"/>
                <a:sym typeface="Tahoma"/>
              </a:rPr>
              <a:t>13-18</a:t>
            </a:r>
            <a:endParaRPr sz="5000">
              <a:latin typeface="Tahoma"/>
              <a:ea typeface="Tahoma"/>
              <a:cs typeface="Tahoma"/>
              <a:sym typeface="Tahoma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2305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Cuerpo docente</a:t>
            </a:r>
            <a:endParaRPr sz="19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1" name="Google Shape;81;p3"/>
          <p:cNvSpPr txBox="1"/>
          <p:nvPr/>
        </p:nvSpPr>
        <p:spPr>
          <a:xfrm>
            <a:off x="14883215" y="4418459"/>
            <a:ext cx="1439545" cy="1447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3733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89DFCA"/>
                </a:solidFill>
                <a:latin typeface="Tahoma"/>
                <a:ea typeface="Tahoma"/>
                <a:cs typeface="Tahoma"/>
                <a:sym typeface="Tahoma"/>
              </a:rPr>
              <a:t>11</a:t>
            </a:r>
            <a:endParaRPr sz="5000">
              <a:latin typeface="Tahoma"/>
              <a:ea typeface="Tahoma"/>
              <a:cs typeface="Tahoma"/>
              <a:sym typeface="Tahoma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291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Cronograma</a:t>
            </a:r>
            <a:endParaRPr sz="19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2" name="Google Shape;82;p3"/>
          <p:cNvSpPr/>
          <p:nvPr/>
        </p:nvSpPr>
        <p:spPr>
          <a:xfrm>
            <a:off x="5639411" y="6746005"/>
            <a:ext cx="10706735" cy="0"/>
          </a:xfrm>
          <a:custGeom>
            <a:avLst/>
            <a:gdLst/>
            <a:ahLst/>
            <a:cxnLst/>
            <a:rect l="l" t="t" r="r" b="b"/>
            <a:pathLst>
              <a:path w="10706735" h="120000" extrusionOk="0">
                <a:moveTo>
                  <a:pt x="0" y="0"/>
                </a:moveTo>
                <a:lnTo>
                  <a:pt x="10706204" y="0"/>
                </a:lnTo>
              </a:path>
            </a:pathLst>
          </a:custGeom>
          <a:noFill/>
          <a:ln w="9525" cap="flat" cmpd="sng">
            <a:solidFill>
              <a:srgbClr val="6B6AF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" name="Google Shape;83;p3"/>
          <p:cNvSpPr txBox="1"/>
          <p:nvPr/>
        </p:nvSpPr>
        <p:spPr>
          <a:xfrm>
            <a:off x="14609520" y="7287407"/>
            <a:ext cx="1986914" cy="1370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66103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89DFCA"/>
                </a:solidFill>
                <a:latin typeface="Tahoma"/>
                <a:ea typeface="Tahoma"/>
                <a:cs typeface="Tahoma"/>
                <a:sym typeface="Tahoma"/>
              </a:rPr>
              <a:t>19</a:t>
            </a:r>
            <a:endParaRPr sz="5000">
              <a:latin typeface="Tahoma"/>
              <a:ea typeface="Tahoma"/>
              <a:cs typeface="Tahoma"/>
              <a:sym typeface="Tahoma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2305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Métodos de pago</a:t>
            </a:r>
            <a:endParaRPr sz="1900"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"/>
          <p:cNvSpPr/>
          <p:nvPr/>
        </p:nvSpPr>
        <p:spPr>
          <a:xfrm>
            <a:off x="0" y="0"/>
            <a:ext cx="18286095" cy="478790"/>
          </a:xfrm>
          <a:custGeom>
            <a:avLst/>
            <a:gdLst/>
            <a:ahLst/>
            <a:cxnLst/>
            <a:rect l="l" t="t" r="r" b="b"/>
            <a:pathLst>
              <a:path w="18286095" h="478790" extrusionOk="0">
                <a:moveTo>
                  <a:pt x="18285706" y="478683"/>
                </a:moveTo>
                <a:lnTo>
                  <a:pt x="0" y="478683"/>
                </a:lnTo>
                <a:lnTo>
                  <a:pt x="0" y="0"/>
                </a:lnTo>
                <a:lnTo>
                  <a:pt x="18285706" y="0"/>
                </a:lnTo>
                <a:lnTo>
                  <a:pt x="18285706" y="478683"/>
                </a:lnTo>
                <a:close/>
              </a:path>
            </a:pathLst>
          </a:custGeom>
          <a:solidFill>
            <a:srgbClr val="3C64F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9" name="Google Shape;89;p4"/>
          <p:cNvSpPr txBox="1">
            <a:spLocks noGrp="1"/>
          </p:cNvSpPr>
          <p:nvPr>
            <p:ph type="title"/>
          </p:nvPr>
        </p:nvSpPr>
        <p:spPr>
          <a:xfrm>
            <a:off x="5116512" y="894046"/>
            <a:ext cx="9345937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 dirty="0" err="1"/>
              <a:t>Antecedentes</a:t>
            </a:r>
            <a:r>
              <a:rPr lang="en-US" u="none" dirty="0"/>
              <a:t> </a:t>
            </a:r>
            <a:r>
              <a:rPr lang="en-US" u="none" dirty="0" err="1"/>
              <a:t>Generales</a:t>
            </a:r>
            <a:endParaRPr dirty="0"/>
          </a:p>
        </p:txBody>
      </p:sp>
      <p:sp>
        <p:nvSpPr>
          <p:cNvPr id="90" name="Google Shape;90;p4"/>
          <p:cNvSpPr/>
          <p:nvPr/>
        </p:nvSpPr>
        <p:spPr>
          <a:xfrm>
            <a:off x="5619123" y="1804832"/>
            <a:ext cx="7087234" cy="0"/>
          </a:xfrm>
          <a:custGeom>
            <a:avLst/>
            <a:gdLst/>
            <a:ahLst/>
            <a:cxnLst/>
            <a:rect l="l" t="t" r="r" b="b"/>
            <a:pathLst>
              <a:path w="7087234" h="120000" extrusionOk="0">
                <a:moveTo>
                  <a:pt x="0" y="0"/>
                </a:moveTo>
                <a:lnTo>
                  <a:pt x="7086626" y="0"/>
                </a:lnTo>
              </a:path>
            </a:pathLst>
          </a:custGeom>
          <a:noFill/>
          <a:ln w="47600" cap="flat" cmpd="sng">
            <a:solidFill>
              <a:srgbClr val="89DF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91;p4"/>
          <p:cNvSpPr txBox="1"/>
          <p:nvPr/>
        </p:nvSpPr>
        <p:spPr>
          <a:xfrm>
            <a:off x="1975802" y="3023904"/>
            <a:ext cx="14334490" cy="6369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6350" lvl="0" indent="0" algn="just" rtl="0">
              <a:lnSpc>
                <a:spcPct val="115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En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la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actualidad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el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Derecho de Familia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debe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ser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una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de las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áreas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del Derecho Civil que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más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transformaciones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modificaciones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ha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vivido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en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nuestra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legislación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toda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vez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que ha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procurado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ir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reflejando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los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cambios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que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como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sociedad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ha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vivido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nuestro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país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en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especial,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en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las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temáticas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vinculadas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a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familia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. Dado lo anterior,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formarse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en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esta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área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, y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actualizar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los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conocimientos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que de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ella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se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tienen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, es fundamental e indispensable para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poder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ejercer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con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eficacia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el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quehacer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profesional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.</a:t>
            </a:r>
            <a:endParaRPr sz="2000" dirty="0">
              <a:latin typeface="Lucida Sans"/>
              <a:ea typeface="Lucida Sans"/>
              <a:cs typeface="Lucida Sans"/>
              <a:sym typeface="Lucida Sans"/>
            </a:endParaRPr>
          </a:p>
          <a:p>
            <a:pPr marL="12700" marR="7620" lvl="0" indent="0" algn="just" rtl="0">
              <a:lnSpc>
                <a:spcPct val="115599"/>
              </a:lnSpc>
              <a:spcBef>
                <a:spcPts val="2775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En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este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sentido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, hoy se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exige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que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el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profesional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que se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desempeñe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en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el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área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de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familia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no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sólo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disponga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de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los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conocimientos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que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su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profesión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le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brinda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sino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que sea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capaz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de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comprender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e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incorporar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en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su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quehacer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elementos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de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otras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disciplinas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como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el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derecho, la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psicología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y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el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trabajo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social, entre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otras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.</a:t>
            </a:r>
            <a:endParaRPr sz="2000" dirty="0">
              <a:latin typeface="Lucida Sans"/>
              <a:ea typeface="Lucida Sans"/>
              <a:cs typeface="Lucida Sans"/>
              <a:sym typeface="Lucida Sans"/>
            </a:endParaRPr>
          </a:p>
          <a:p>
            <a:pPr marL="12700" marR="5080" lvl="0" indent="0" algn="just" rtl="0">
              <a:lnSpc>
                <a:spcPct val="115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Tomando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en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cuenta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lo anterior,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este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diplomado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buscar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formar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profesionales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integrales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capaces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de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comprender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el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derecho de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familia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desde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una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perspectiva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amplia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y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donde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interactúan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diferentes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disciplinas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a la hora de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dar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una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respuesta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adecuada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a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los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requerimientos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de las personas. Es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una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propuesta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de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formación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profesional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destinada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a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profundizar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y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actualizar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conocimientos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desde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una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perspectiva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teórica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y,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eminentemente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práctica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.</a:t>
            </a:r>
            <a:endParaRPr sz="2000" dirty="0">
              <a:latin typeface="Lucida Sans"/>
              <a:ea typeface="Lucida Sans"/>
              <a:cs typeface="Lucida Sans"/>
              <a:sym typeface="Lucida Sans"/>
            </a:endParaRPr>
          </a:p>
          <a:p>
            <a:pPr marL="12700" marR="10795" lvl="0" indent="0" algn="just" rtl="0">
              <a:lnSpc>
                <a:spcPct val="115599"/>
              </a:lnSpc>
              <a:spcBef>
                <a:spcPts val="2775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El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diplomado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tiene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una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certificación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de 120 horas y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en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función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del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objetivo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general de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éste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el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cuerpo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académico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está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integrado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tanto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por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abogado/as,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psicólogo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/as y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trabajadore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/as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sociales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, con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una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larga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experiencia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académica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y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práctica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en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el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derecho de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familia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y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en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el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sistema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judicial,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capaces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de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abordar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de forma integral las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temáticas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de que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trata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el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diplomado</a:t>
            </a:r>
            <a:r>
              <a:rPr lang="en-US" sz="2000" dirty="0">
                <a:solidFill>
                  <a:srgbClr val="333333"/>
                </a:solidFill>
                <a:latin typeface="Lucida Sans"/>
                <a:ea typeface="Lucida Sans"/>
                <a:cs typeface="Lucida Sans"/>
                <a:sym typeface="Lucida Sans"/>
              </a:rPr>
              <a:t>.</a:t>
            </a:r>
            <a:endParaRPr sz="2000" dirty="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2" name="Google Shape;92;p4"/>
          <p:cNvSpPr/>
          <p:nvPr/>
        </p:nvSpPr>
        <p:spPr>
          <a:xfrm>
            <a:off x="0" y="9826469"/>
            <a:ext cx="18286095" cy="461009"/>
          </a:xfrm>
          <a:custGeom>
            <a:avLst/>
            <a:gdLst/>
            <a:ahLst/>
            <a:cxnLst/>
            <a:rect l="l" t="t" r="r" b="b"/>
            <a:pathLst>
              <a:path w="18286095" h="461009" extrusionOk="0">
                <a:moveTo>
                  <a:pt x="0" y="0"/>
                </a:moveTo>
                <a:lnTo>
                  <a:pt x="18285706" y="0"/>
                </a:lnTo>
                <a:lnTo>
                  <a:pt x="18285706" y="460530"/>
                </a:lnTo>
                <a:lnTo>
                  <a:pt x="0" y="460530"/>
                </a:lnTo>
                <a:lnTo>
                  <a:pt x="0" y="0"/>
                </a:lnTo>
                <a:close/>
              </a:path>
            </a:pathLst>
          </a:custGeom>
          <a:solidFill>
            <a:srgbClr val="3C64F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93;p4"/>
          <p:cNvSpPr txBox="1"/>
          <p:nvPr/>
        </p:nvSpPr>
        <p:spPr>
          <a:xfrm>
            <a:off x="16311368" y="9889230"/>
            <a:ext cx="1510227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EFEFEF"/>
                </a:solidFill>
                <a:latin typeface="Arial Black"/>
                <a:ea typeface="Arial Black"/>
                <a:cs typeface="Arial Black"/>
                <a:sym typeface="Arial Black"/>
              </a:rPr>
              <a:t>Página</a:t>
            </a:r>
            <a:r>
              <a:rPr lang="en-US" sz="2000" dirty="0">
                <a:solidFill>
                  <a:srgbClr val="EFEFEF"/>
                </a:solidFill>
                <a:latin typeface="Arial Black"/>
                <a:ea typeface="Arial Black"/>
                <a:cs typeface="Arial Black"/>
                <a:sym typeface="Arial Black"/>
              </a:rPr>
              <a:t> 1</a:t>
            </a:r>
            <a:endParaRPr sz="200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4" name="Google Shape;94;p4"/>
          <p:cNvSpPr txBox="1"/>
          <p:nvPr/>
        </p:nvSpPr>
        <p:spPr>
          <a:xfrm>
            <a:off x="1994291" y="9889230"/>
            <a:ext cx="4835717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F4F4F4"/>
                </a:solidFill>
                <a:latin typeface="Arial Black"/>
                <a:ea typeface="Arial Black"/>
                <a:cs typeface="Arial Black"/>
                <a:sym typeface="Arial Black"/>
              </a:rPr>
              <a:t>Diplomado</a:t>
            </a:r>
            <a:r>
              <a:rPr lang="en-US" sz="2000" dirty="0">
                <a:solidFill>
                  <a:srgbClr val="F4F4F4"/>
                </a:solidFill>
                <a:latin typeface="Arial Black"/>
                <a:ea typeface="Arial Black"/>
                <a:cs typeface="Arial Black"/>
                <a:sym typeface="Arial Black"/>
              </a:rPr>
              <a:t> Derecho de Familia</a:t>
            </a:r>
            <a:endParaRPr sz="200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" name="Google Shape;100;p5"/>
          <p:cNvSpPr txBox="1">
            <a:spLocks noGrp="1"/>
          </p:cNvSpPr>
          <p:nvPr>
            <p:ph type="title"/>
          </p:nvPr>
        </p:nvSpPr>
        <p:spPr>
          <a:xfrm>
            <a:off x="1044325" y="2269226"/>
            <a:ext cx="3247757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15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u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OBJETIVO </a:t>
            </a:r>
            <a:r>
              <a:rPr lang="en-US" sz="4000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GENE</a:t>
            </a:r>
            <a:r>
              <a:rPr lang="en-US" sz="4000" u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RAL</a:t>
            </a:r>
            <a:endParaRPr sz="4000" dirty="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01" name="Google Shape;101;p5"/>
          <p:cNvSpPr txBox="1"/>
          <p:nvPr/>
        </p:nvSpPr>
        <p:spPr>
          <a:xfrm>
            <a:off x="6106597" y="2074340"/>
            <a:ext cx="10510520" cy="1859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R="5080" lvl="0" algn="just" fontAlgn="base"/>
            <a:r>
              <a:rPr lang="en-US" sz="2000" dirty="0" err="1">
                <a:latin typeface="Lucida Sans"/>
              </a:rPr>
              <a:t>Actualizar</a:t>
            </a:r>
            <a:r>
              <a:rPr lang="en-US" sz="2000" dirty="0">
                <a:latin typeface="Lucida Sans"/>
              </a:rPr>
              <a:t> y/o </a:t>
            </a:r>
            <a:r>
              <a:rPr lang="en-US" sz="2000" dirty="0" err="1">
                <a:latin typeface="Lucida Sans"/>
              </a:rPr>
              <a:t>adquirir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los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conocimientos</a:t>
            </a:r>
            <a:r>
              <a:rPr lang="en-US" sz="2000" dirty="0">
                <a:latin typeface="Lucida Sans"/>
              </a:rPr>
              <a:t>, </a:t>
            </a:r>
            <a:r>
              <a:rPr lang="en-US" sz="2000" dirty="0" err="1">
                <a:latin typeface="Lucida Sans"/>
              </a:rPr>
              <a:t>competencias</a:t>
            </a:r>
            <a:r>
              <a:rPr lang="en-US" sz="2000" dirty="0">
                <a:latin typeface="Lucida Sans"/>
              </a:rPr>
              <a:t> y </a:t>
            </a:r>
            <a:r>
              <a:rPr lang="en-US" sz="2000" dirty="0" err="1">
                <a:latin typeface="Lucida Sans"/>
              </a:rPr>
              <a:t>herramientas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necesarias</a:t>
            </a:r>
            <a:r>
              <a:rPr lang="en-US" sz="2000" dirty="0">
                <a:latin typeface="Lucida Sans"/>
              </a:rPr>
              <a:t> que </a:t>
            </a:r>
            <a:r>
              <a:rPr lang="en-US" sz="2000" dirty="0" err="1">
                <a:latin typeface="Lucida Sans"/>
              </a:rPr>
              <a:t>permitan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desarrollar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estrategias</a:t>
            </a:r>
            <a:r>
              <a:rPr lang="en-US" sz="2000" dirty="0">
                <a:latin typeface="Lucida Sans"/>
              </a:rPr>
              <a:t>, </a:t>
            </a:r>
            <a:r>
              <a:rPr lang="en-US" sz="2000" dirty="0" err="1">
                <a:latin typeface="Lucida Sans"/>
              </a:rPr>
              <a:t>técnicas</a:t>
            </a:r>
            <a:r>
              <a:rPr lang="en-US" sz="2000" dirty="0">
                <a:latin typeface="Lucida Sans"/>
              </a:rPr>
              <a:t> y </a:t>
            </a:r>
            <a:r>
              <a:rPr lang="en-US" sz="2000" dirty="0" err="1">
                <a:latin typeface="Lucida Sans"/>
              </a:rPr>
              <a:t>metodologías</a:t>
            </a:r>
            <a:r>
              <a:rPr lang="en-US" sz="2000" dirty="0">
                <a:latin typeface="Lucida Sans"/>
              </a:rPr>
              <a:t> para </a:t>
            </a:r>
            <a:r>
              <a:rPr lang="en-US" sz="2000" dirty="0" err="1">
                <a:latin typeface="Lucida Sans"/>
              </a:rPr>
              <a:t>el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abordaje</a:t>
            </a:r>
            <a:r>
              <a:rPr lang="en-US" sz="2000" dirty="0">
                <a:latin typeface="Lucida Sans"/>
              </a:rPr>
              <a:t> de </a:t>
            </a:r>
            <a:r>
              <a:rPr lang="en-US" sz="2000" dirty="0" err="1">
                <a:latin typeface="Lucida Sans"/>
              </a:rPr>
              <a:t>los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problemas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prácticos</a:t>
            </a:r>
            <a:r>
              <a:rPr lang="en-US" sz="2000" dirty="0">
                <a:latin typeface="Lucida Sans"/>
              </a:rPr>
              <a:t> que se </a:t>
            </a:r>
            <a:r>
              <a:rPr lang="en-US" sz="2000" dirty="0" err="1">
                <a:latin typeface="Lucida Sans"/>
              </a:rPr>
              <a:t>presentan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en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el</a:t>
            </a:r>
            <a:r>
              <a:rPr lang="en-US" sz="2000" dirty="0">
                <a:latin typeface="Lucida Sans"/>
              </a:rPr>
              <a:t> derecho de </a:t>
            </a:r>
            <a:r>
              <a:rPr lang="en-US" sz="2000" dirty="0" err="1">
                <a:latin typeface="Lucida Sans"/>
              </a:rPr>
              <a:t>familia</a:t>
            </a:r>
            <a:r>
              <a:rPr lang="en-US" sz="2000" dirty="0">
                <a:latin typeface="Lucida Sans"/>
              </a:rPr>
              <a:t> y </a:t>
            </a:r>
            <a:r>
              <a:rPr lang="en-US" sz="2000" dirty="0" err="1">
                <a:latin typeface="Lucida Sans"/>
              </a:rPr>
              <a:t>en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el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ejercicio</a:t>
            </a:r>
            <a:r>
              <a:rPr lang="en-US" sz="2000" dirty="0">
                <a:latin typeface="Lucida Sans"/>
              </a:rPr>
              <a:t> del </a:t>
            </a:r>
            <a:r>
              <a:rPr lang="en-US" sz="2000" dirty="0" err="1">
                <a:latin typeface="Lucida Sans"/>
              </a:rPr>
              <a:t>sistema</a:t>
            </a:r>
            <a:r>
              <a:rPr lang="en-US" sz="2000" dirty="0">
                <a:latin typeface="Lucida Sans"/>
              </a:rPr>
              <a:t> judicial </a:t>
            </a:r>
            <a:r>
              <a:rPr lang="en-US" sz="2000" dirty="0" err="1">
                <a:latin typeface="Lucida Sans"/>
              </a:rPr>
              <a:t>desde</a:t>
            </a:r>
            <a:r>
              <a:rPr lang="en-US" sz="2000" dirty="0">
                <a:latin typeface="Lucida Sans"/>
              </a:rPr>
              <a:t> un </a:t>
            </a:r>
            <a:r>
              <a:rPr lang="en-US" sz="2000" dirty="0" err="1">
                <a:latin typeface="Lucida Sans"/>
              </a:rPr>
              <a:t>enfoque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multidisciplinario</a:t>
            </a:r>
            <a:r>
              <a:rPr lang="en-US" sz="2000" dirty="0">
                <a:latin typeface="Lucida Sans"/>
              </a:rPr>
              <a:t>, </a:t>
            </a:r>
            <a:r>
              <a:rPr lang="en-US" sz="2000" dirty="0" err="1">
                <a:latin typeface="Lucida Sans"/>
              </a:rPr>
              <a:t>necesario</a:t>
            </a:r>
            <a:r>
              <a:rPr lang="en-US" sz="2000" dirty="0">
                <a:latin typeface="Lucida Sans"/>
              </a:rPr>
              <a:t> para </a:t>
            </a:r>
            <a:r>
              <a:rPr lang="en-US" sz="2000" dirty="0" err="1">
                <a:latin typeface="Lucida Sans"/>
              </a:rPr>
              <a:t>dar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respuesta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adecuadas</a:t>
            </a:r>
            <a:r>
              <a:rPr lang="en-US" sz="2000" dirty="0">
                <a:latin typeface="Lucida Sans"/>
              </a:rPr>
              <a:t> a las personas que lo </a:t>
            </a:r>
            <a:r>
              <a:rPr lang="en-US" sz="2000" dirty="0" err="1">
                <a:latin typeface="Lucida Sans"/>
              </a:rPr>
              <a:t>requieren</a:t>
            </a:r>
            <a:r>
              <a:rPr lang="en-US" sz="2000" dirty="0">
                <a:latin typeface="Lucida Sans"/>
              </a:rPr>
              <a:t> e </a:t>
            </a:r>
            <a:r>
              <a:rPr lang="en-US" sz="2000" dirty="0" err="1">
                <a:latin typeface="Lucida Sans"/>
              </a:rPr>
              <a:t>intervienen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en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los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Tribunales</a:t>
            </a:r>
            <a:r>
              <a:rPr lang="en-US" sz="2000" dirty="0">
                <a:latin typeface="Lucida Sans"/>
              </a:rPr>
              <a:t> de Familia.  </a:t>
            </a:r>
            <a:endParaRPr sz="2000" dirty="0">
              <a:latin typeface="Lucida Sans"/>
              <a:sym typeface="Lucida Sans"/>
            </a:endParaRPr>
          </a:p>
        </p:txBody>
      </p:sp>
      <p:sp>
        <p:nvSpPr>
          <p:cNvPr id="102" name="Google Shape;102;p5"/>
          <p:cNvSpPr txBox="1"/>
          <p:nvPr/>
        </p:nvSpPr>
        <p:spPr>
          <a:xfrm>
            <a:off x="6101517" y="4438119"/>
            <a:ext cx="10515600" cy="5262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325" rIns="0" bIns="0" anchor="t" anchorCtr="0">
            <a:spAutoFit/>
          </a:bodyPr>
          <a:lstStyle/>
          <a:p>
            <a:pPr marL="79362" marR="78740"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latin typeface="Lucida Sans"/>
              </a:rPr>
              <a:t>Conocer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el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marco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jurídico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sustantivo</a:t>
            </a:r>
            <a:r>
              <a:rPr lang="en-US" sz="2000" dirty="0">
                <a:latin typeface="Lucida Sans"/>
              </a:rPr>
              <a:t> y </a:t>
            </a:r>
            <a:r>
              <a:rPr lang="en-US" sz="2000" dirty="0" err="1">
                <a:latin typeface="Lucida Sans"/>
              </a:rPr>
              <a:t>procedimental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respecto</a:t>
            </a:r>
            <a:r>
              <a:rPr lang="en-US" sz="2000" dirty="0">
                <a:latin typeface="Lucida Sans"/>
              </a:rPr>
              <a:t> al Derecho de Familia.</a:t>
            </a:r>
          </a:p>
          <a:p>
            <a:pPr marL="79362" marR="77470"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latin typeface="Lucida Sans"/>
              </a:rPr>
              <a:t>Distinguir</a:t>
            </a:r>
            <a:r>
              <a:rPr lang="en-US" sz="2000" dirty="0">
                <a:latin typeface="Lucida Sans"/>
              </a:rPr>
              <a:t> e </a:t>
            </a:r>
            <a:r>
              <a:rPr lang="en-US" sz="2000" dirty="0" err="1">
                <a:latin typeface="Lucida Sans"/>
              </a:rPr>
              <a:t>identificar</a:t>
            </a:r>
            <a:r>
              <a:rPr lang="en-US" sz="2000" dirty="0">
                <a:latin typeface="Lucida Sans"/>
              </a:rPr>
              <a:t> las </a:t>
            </a:r>
            <a:r>
              <a:rPr lang="en-US" sz="2000" dirty="0" err="1">
                <a:latin typeface="Lucida Sans"/>
              </a:rPr>
              <a:t>actualizaciones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normativas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ligadas</a:t>
            </a:r>
            <a:r>
              <a:rPr lang="en-US" sz="2000" dirty="0">
                <a:latin typeface="Lucida Sans"/>
              </a:rPr>
              <a:t> al Derecho de Familia, </a:t>
            </a:r>
            <a:r>
              <a:rPr lang="en-US" sz="2000" dirty="0" err="1">
                <a:latin typeface="Lucida Sans"/>
              </a:rPr>
              <a:t>especialmente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en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materia</a:t>
            </a:r>
            <a:r>
              <a:rPr lang="en-US" sz="2000" dirty="0">
                <a:latin typeface="Lucida Sans"/>
              </a:rPr>
              <a:t> de </a:t>
            </a:r>
            <a:r>
              <a:rPr lang="en-US" sz="2000" dirty="0" err="1">
                <a:latin typeface="Lucida Sans"/>
              </a:rPr>
              <a:t>alimentos</a:t>
            </a:r>
            <a:r>
              <a:rPr lang="en-US" sz="2000" dirty="0">
                <a:latin typeface="Lucida Sans"/>
              </a:rPr>
              <a:t>, </a:t>
            </a:r>
            <a:r>
              <a:rPr lang="en-US" sz="2000" dirty="0" err="1">
                <a:latin typeface="Lucida Sans"/>
              </a:rPr>
              <a:t>niñez</a:t>
            </a:r>
            <a:r>
              <a:rPr lang="en-US" sz="2000" dirty="0">
                <a:latin typeface="Lucida Sans"/>
              </a:rPr>
              <a:t> y </a:t>
            </a:r>
            <a:r>
              <a:rPr lang="en-US" sz="2000" dirty="0" err="1">
                <a:latin typeface="Lucida Sans"/>
              </a:rPr>
              <a:t>violencia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intrafamiliar</a:t>
            </a:r>
            <a:r>
              <a:rPr lang="en-US" sz="2000" dirty="0">
                <a:latin typeface="Lucida Sans"/>
              </a:rPr>
              <a:t>.</a:t>
            </a:r>
          </a:p>
          <a:p>
            <a:pPr marL="79362" marR="77470"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latin typeface="Lucida Sans"/>
              </a:rPr>
              <a:t>Conocer</a:t>
            </a:r>
            <a:r>
              <a:rPr lang="en-US" sz="2000" dirty="0">
                <a:latin typeface="Lucida Sans"/>
              </a:rPr>
              <a:t> y </a:t>
            </a:r>
            <a:r>
              <a:rPr lang="en-US" sz="2000" dirty="0" err="1">
                <a:latin typeface="Lucida Sans"/>
              </a:rPr>
              <a:t>comprender</a:t>
            </a:r>
            <a:r>
              <a:rPr lang="en-US" sz="2000" dirty="0">
                <a:latin typeface="Lucida Sans"/>
              </a:rPr>
              <a:t> las </a:t>
            </a:r>
            <a:r>
              <a:rPr lang="en-US" sz="2000" dirty="0" err="1">
                <a:latin typeface="Lucida Sans"/>
              </a:rPr>
              <a:t>estrategias</a:t>
            </a:r>
            <a:r>
              <a:rPr lang="en-US" sz="2000" dirty="0">
                <a:latin typeface="Lucida Sans"/>
              </a:rPr>
              <a:t> de </a:t>
            </a:r>
            <a:r>
              <a:rPr lang="en-US" sz="2000" dirty="0" err="1">
                <a:latin typeface="Lucida Sans"/>
              </a:rPr>
              <a:t>resolución</a:t>
            </a:r>
            <a:r>
              <a:rPr lang="en-US" sz="2000" dirty="0">
                <a:latin typeface="Lucida Sans"/>
              </a:rPr>
              <a:t> de </a:t>
            </a:r>
            <a:r>
              <a:rPr lang="en-US" sz="2000" dirty="0" err="1">
                <a:latin typeface="Lucida Sans"/>
              </a:rPr>
              <a:t>conflictos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judiciales</a:t>
            </a:r>
            <a:r>
              <a:rPr lang="en-US" sz="2000" dirty="0">
                <a:latin typeface="Lucida Sans"/>
              </a:rPr>
              <a:t> y </a:t>
            </a:r>
            <a:r>
              <a:rPr lang="en-US" sz="2000" dirty="0" err="1">
                <a:latin typeface="Lucida Sans"/>
              </a:rPr>
              <a:t>extrajudiciales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en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el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área</a:t>
            </a:r>
            <a:r>
              <a:rPr lang="en-US" sz="2000" dirty="0">
                <a:latin typeface="Lucida Sans"/>
              </a:rPr>
              <a:t>. </a:t>
            </a:r>
          </a:p>
          <a:p>
            <a:pPr marL="79362" marR="77470"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Comprender</a:t>
            </a:r>
            <a:r>
              <a:rPr lang="en-US" sz="2000" dirty="0">
                <a:latin typeface="Lucida Sans"/>
              </a:rPr>
              <a:t> la </a:t>
            </a:r>
            <a:r>
              <a:rPr lang="en-US" sz="2000" dirty="0" err="1">
                <a:latin typeface="Lucida Sans"/>
              </a:rPr>
              <a:t>fenomenología</a:t>
            </a:r>
            <a:r>
              <a:rPr lang="en-US" sz="2000" dirty="0">
                <a:latin typeface="Lucida Sans"/>
              </a:rPr>
              <a:t> y las </a:t>
            </a:r>
            <a:r>
              <a:rPr lang="en-US" sz="2000" dirty="0" err="1">
                <a:latin typeface="Lucida Sans"/>
              </a:rPr>
              <a:t>dinámicas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interaccionales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asociadas</a:t>
            </a:r>
            <a:r>
              <a:rPr lang="en-US" sz="2000" dirty="0">
                <a:latin typeface="Lucida Sans"/>
              </a:rPr>
              <a:t> a </a:t>
            </a:r>
            <a:r>
              <a:rPr lang="en-US" sz="2000" dirty="0" err="1">
                <a:latin typeface="Lucida Sans"/>
              </a:rPr>
              <a:t>Violencia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Intrafamiliar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vinculadas</a:t>
            </a:r>
            <a:r>
              <a:rPr lang="en-US" sz="2000" dirty="0">
                <a:latin typeface="Lucida Sans"/>
              </a:rPr>
              <a:t> a la </a:t>
            </a:r>
            <a:r>
              <a:rPr lang="en-US" sz="2000" dirty="0" err="1">
                <a:latin typeface="Lucida Sans"/>
              </a:rPr>
              <a:t>infancia</a:t>
            </a:r>
            <a:r>
              <a:rPr lang="en-US" sz="2000" dirty="0">
                <a:latin typeface="Lucida Sans"/>
              </a:rPr>
              <a:t> y la </a:t>
            </a:r>
            <a:r>
              <a:rPr lang="en-US" sz="2000" dirty="0" err="1">
                <a:latin typeface="Lucida Sans"/>
              </a:rPr>
              <a:t>adolescencia</a:t>
            </a:r>
            <a:r>
              <a:rPr lang="en-US" sz="2000" dirty="0">
                <a:latin typeface="Lucida Sans"/>
              </a:rPr>
              <a:t> (</a:t>
            </a:r>
            <a:r>
              <a:rPr lang="en-US" sz="2000" dirty="0" err="1">
                <a:latin typeface="Lucida Sans"/>
              </a:rPr>
              <a:t>Maltrato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infantil</a:t>
            </a:r>
            <a:r>
              <a:rPr lang="en-US" sz="2000" dirty="0">
                <a:latin typeface="Lucida Sans"/>
              </a:rPr>
              <a:t>, </a:t>
            </a:r>
            <a:r>
              <a:rPr lang="en-US" sz="2000" dirty="0" err="1">
                <a:latin typeface="Lucida Sans"/>
              </a:rPr>
              <a:t>delitos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sexuales</a:t>
            </a:r>
            <a:r>
              <a:rPr lang="en-US" sz="2000" dirty="0">
                <a:latin typeface="Lucida Sans"/>
              </a:rPr>
              <a:t>, y la mal </a:t>
            </a:r>
            <a:r>
              <a:rPr lang="en-US" sz="2000" dirty="0" err="1">
                <a:latin typeface="Lucida Sans"/>
              </a:rPr>
              <a:t>llamada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alienación</a:t>
            </a:r>
            <a:r>
              <a:rPr lang="en-US" sz="2000" dirty="0">
                <a:latin typeface="Lucida Sans"/>
              </a:rPr>
              <a:t> parental). </a:t>
            </a:r>
          </a:p>
          <a:p>
            <a:pPr marL="79362" marR="78740"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latin typeface="Lucida Sans"/>
              </a:rPr>
              <a:t>Identificar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el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marco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teórico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práctico</a:t>
            </a:r>
            <a:r>
              <a:rPr lang="en-US" sz="2000" dirty="0">
                <a:latin typeface="Lucida Sans"/>
              </a:rPr>
              <a:t> de las </a:t>
            </a:r>
            <a:r>
              <a:rPr lang="en-US" sz="2000" dirty="0" err="1">
                <a:latin typeface="Lucida Sans"/>
              </a:rPr>
              <a:t>evaluaciones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periciales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psicológicas</a:t>
            </a:r>
            <a:r>
              <a:rPr lang="en-US" sz="2000" dirty="0">
                <a:latin typeface="Lucida Sans"/>
              </a:rPr>
              <a:t> y/o </a:t>
            </a:r>
            <a:r>
              <a:rPr lang="en-US" sz="2000" dirty="0" err="1">
                <a:latin typeface="Lucida Sans"/>
              </a:rPr>
              <a:t>sociales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requeridas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en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el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ámbito</a:t>
            </a:r>
            <a:r>
              <a:rPr lang="en-US" sz="2000" dirty="0">
                <a:latin typeface="Lucida Sans"/>
              </a:rPr>
              <a:t> del Derecho de Familia, </a:t>
            </a:r>
          </a:p>
          <a:p>
            <a:pPr marL="79362" marR="78740"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latin typeface="Lucida Sans"/>
              </a:rPr>
              <a:t>Conocer</a:t>
            </a:r>
            <a:r>
              <a:rPr lang="en-US" sz="2000" dirty="0">
                <a:latin typeface="Lucida Sans"/>
              </a:rPr>
              <a:t> y </a:t>
            </a:r>
            <a:r>
              <a:rPr lang="en-US" sz="2000" dirty="0" err="1">
                <a:latin typeface="Lucida Sans"/>
              </a:rPr>
              <a:t>comprender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los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procesos</a:t>
            </a:r>
            <a:r>
              <a:rPr lang="en-US" sz="2000" dirty="0">
                <a:latin typeface="Lucida Sans"/>
              </a:rPr>
              <a:t> de </a:t>
            </a:r>
            <a:r>
              <a:rPr lang="en-US" sz="2000" dirty="0" err="1">
                <a:latin typeface="Lucida Sans"/>
              </a:rPr>
              <a:t>intervención</a:t>
            </a:r>
            <a:r>
              <a:rPr lang="en-US" sz="2000" dirty="0">
                <a:latin typeface="Lucida Sans"/>
              </a:rPr>
              <a:t> a </a:t>
            </a:r>
            <a:r>
              <a:rPr lang="en-US" sz="2000" dirty="0" err="1">
                <a:latin typeface="Lucida Sans"/>
              </a:rPr>
              <a:t>nivel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reparatorio</a:t>
            </a:r>
            <a:r>
              <a:rPr lang="en-US" sz="2000" dirty="0">
                <a:latin typeface="Lucida Sans"/>
              </a:rPr>
              <a:t> a </a:t>
            </a:r>
            <a:r>
              <a:rPr lang="en-US" sz="2000" dirty="0" err="1">
                <a:latin typeface="Lucida Sans"/>
              </a:rPr>
              <a:t>víctimas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en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el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contexto</a:t>
            </a:r>
            <a:r>
              <a:rPr lang="en-US" sz="2000" dirty="0">
                <a:latin typeface="Lucida Sans"/>
              </a:rPr>
              <a:t> del Derecho de Familia.  </a:t>
            </a:r>
          </a:p>
          <a:p>
            <a:pPr marL="79362" marR="78740"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latin typeface="Lucida Sans"/>
              </a:rPr>
              <a:t>Conocer</a:t>
            </a:r>
            <a:r>
              <a:rPr lang="en-US" sz="2000" dirty="0">
                <a:latin typeface="Lucida Sans"/>
              </a:rPr>
              <a:t> y </a:t>
            </a:r>
            <a:r>
              <a:rPr lang="en-US" sz="2000" dirty="0" err="1">
                <a:latin typeface="Lucida Sans"/>
              </a:rPr>
              <a:t>aplicar</a:t>
            </a:r>
            <a:r>
              <a:rPr lang="en-US" sz="2000" dirty="0">
                <a:latin typeface="Lucida Sans"/>
              </a:rPr>
              <a:t> la </a:t>
            </a:r>
            <a:r>
              <a:rPr lang="en-US" sz="2000" dirty="0" err="1">
                <a:latin typeface="Lucida Sans"/>
              </a:rPr>
              <a:t>metodología</a:t>
            </a:r>
            <a:r>
              <a:rPr lang="en-US" sz="2000" dirty="0">
                <a:latin typeface="Lucida Sans"/>
              </a:rPr>
              <a:t> de </a:t>
            </a:r>
            <a:r>
              <a:rPr lang="en-US" sz="2000" dirty="0" err="1">
                <a:latin typeface="Lucida Sans"/>
              </a:rPr>
              <a:t>elaboración</a:t>
            </a:r>
            <a:r>
              <a:rPr lang="en-US" sz="2000" dirty="0">
                <a:latin typeface="Lucida Sans"/>
              </a:rPr>
              <a:t> de </a:t>
            </a:r>
            <a:r>
              <a:rPr lang="en-US" sz="2000" dirty="0" err="1">
                <a:latin typeface="Lucida Sans"/>
              </a:rPr>
              <a:t>informes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periciales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psicológicos</a:t>
            </a:r>
            <a:r>
              <a:rPr lang="en-US" sz="2000" dirty="0">
                <a:latin typeface="Lucida Sans"/>
              </a:rPr>
              <a:t> y/o </a:t>
            </a:r>
            <a:r>
              <a:rPr lang="en-US" sz="2000" dirty="0" err="1">
                <a:latin typeface="Lucida Sans"/>
              </a:rPr>
              <a:t>sociales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como</a:t>
            </a:r>
            <a:r>
              <a:rPr lang="en-US" sz="2000" dirty="0">
                <a:latin typeface="Lucida Sans"/>
              </a:rPr>
              <a:t> medio de </a:t>
            </a:r>
            <a:r>
              <a:rPr lang="en-US" sz="2000" dirty="0" err="1">
                <a:latin typeface="Lucida Sans"/>
              </a:rPr>
              <a:t>prueba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en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los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Tribunales</a:t>
            </a:r>
            <a:r>
              <a:rPr lang="en-US" sz="2000" dirty="0">
                <a:latin typeface="Lucida Sans"/>
              </a:rPr>
              <a:t> de Familia, y </a:t>
            </a:r>
            <a:r>
              <a:rPr lang="en-US" sz="2000" dirty="0" err="1">
                <a:latin typeface="Lucida Sans"/>
              </a:rPr>
              <a:t>su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exposición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en</a:t>
            </a:r>
            <a:r>
              <a:rPr lang="en-US" sz="2000" dirty="0">
                <a:latin typeface="Lucida Sans"/>
              </a:rPr>
              <a:t> </a:t>
            </a:r>
            <a:r>
              <a:rPr lang="en-US" sz="2000" dirty="0" err="1">
                <a:latin typeface="Lucida Sans"/>
              </a:rPr>
              <a:t>el</a:t>
            </a:r>
            <a:r>
              <a:rPr lang="en-US" sz="2000" dirty="0">
                <a:latin typeface="Lucida Sans"/>
              </a:rPr>
              <a:t> tribunal </a:t>
            </a:r>
            <a:r>
              <a:rPr lang="en-US" sz="2000" dirty="0" err="1">
                <a:latin typeface="Lucida Sans"/>
              </a:rPr>
              <a:t>correspondiente</a:t>
            </a:r>
            <a:r>
              <a:rPr lang="en-US" sz="2000" dirty="0">
                <a:latin typeface="Lucida Sans"/>
              </a:rPr>
              <a:t>. </a:t>
            </a:r>
          </a:p>
          <a:p>
            <a:pPr marL="79362" marR="77470" algn="just" rtl="0" fontAlgn="base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Google Shape;103;p5"/>
          <p:cNvSpPr txBox="1"/>
          <p:nvPr/>
        </p:nvSpPr>
        <p:spPr>
          <a:xfrm>
            <a:off x="1044325" y="6093135"/>
            <a:ext cx="4012867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15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Lucida Sans"/>
                <a:ea typeface="Lucida Sans"/>
                <a:cs typeface="Lucida Sans"/>
                <a:sym typeface="Lucida Sans"/>
              </a:rPr>
              <a:t>APRENDIZAJES </a:t>
            </a:r>
            <a:r>
              <a:rPr lang="en-US" sz="4000" u="sng" dirty="0">
                <a:latin typeface="Lucida Sans"/>
                <a:ea typeface="Lucida Sans"/>
                <a:cs typeface="Lucida Sans"/>
                <a:sym typeface="Lucida Sans"/>
              </a:rPr>
              <a:t>ESPE</a:t>
            </a:r>
            <a:r>
              <a:rPr lang="en-US" sz="4000" dirty="0">
                <a:latin typeface="Lucida Sans"/>
                <a:ea typeface="Lucida Sans"/>
                <a:cs typeface="Lucida Sans"/>
                <a:sym typeface="Lucida Sans"/>
              </a:rPr>
              <a:t>RADOS</a:t>
            </a:r>
            <a:endParaRPr sz="4000" dirty="0">
              <a:latin typeface="Lucida Sans"/>
              <a:ea typeface="Lucida Sans"/>
              <a:cs typeface="Lucida Sans"/>
              <a:sym typeface="Lucida Sans"/>
            </a:endParaRPr>
          </a:p>
        </p:txBody>
      </p:sp>
      <p:grpSp>
        <p:nvGrpSpPr>
          <p:cNvPr id="104" name="Google Shape;104;p5"/>
          <p:cNvGrpSpPr/>
          <p:nvPr/>
        </p:nvGrpSpPr>
        <p:grpSpPr>
          <a:xfrm>
            <a:off x="1028699" y="9794905"/>
            <a:ext cx="17259302" cy="493077"/>
            <a:chOff x="1028699" y="9794905"/>
            <a:chExt cx="17260281" cy="493077"/>
          </a:xfrm>
        </p:grpSpPr>
        <p:sp>
          <p:nvSpPr>
            <p:cNvPr id="105" name="Google Shape;105;p5"/>
            <p:cNvSpPr/>
            <p:nvPr/>
          </p:nvSpPr>
          <p:spPr>
            <a:xfrm>
              <a:off x="1028699" y="9794905"/>
              <a:ext cx="17259300" cy="14604"/>
            </a:xfrm>
            <a:custGeom>
              <a:avLst/>
              <a:gdLst/>
              <a:ahLst/>
              <a:cxnLst/>
              <a:rect l="l" t="t" r="r" b="b"/>
              <a:pathLst>
                <a:path w="17259300" h="14604" extrusionOk="0">
                  <a:moveTo>
                    <a:pt x="0" y="14287"/>
                  </a:moveTo>
                  <a:lnTo>
                    <a:pt x="17259298" y="0"/>
                  </a:lnTo>
                </a:path>
              </a:pathLst>
            </a:custGeom>
            <a:noFill/>
            <a:ln w="28550" cap="flat" cmpd="sng">
              <a:solidFill>
                <a:srgbClr val="89DF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15694923" y="9809192"/>
              <a:ext cx="2594057" cy="478790"/>
            </a:xfrm>
            <a:custGeom>
              <a:avLst/>
              <a:gdLst/>
              <a:ahLst/>
              <a:cxnLst/>
              <a:rect l="l" t="t" r="r" b="b"/>
              <a:pathLst>
                <a:path w="1575434" h="478790" extrusionOk="0">
                  <a:moveTo>
                    <a:pt x="1575303" y="478683"/>
                  </a:moveTo>
                  <a:lnTo>
                    <a:pt x="0" y="478683"/>
                  </a:lnTo>
                  <a:lnTo>
                    <a:pt x="0" y="0"/>
                  </a:lnTo>
                  <a:lnTo>
                    <a:pt x="1575303" y="0"/>
                  </a:lnTo>
                  <a:lnTo>
                    <a:pt x="1575303" y="478683"/>
                  </a:lnTo>
                  <a:close/>
                </a:path>
              </a:pathLst>
            </a:custGeom>
            <a:solidFill>
              <a:srgbClr val="3C64F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07" name="Google Shape;107;p5"/>
          <p:cNvSpPr txBox="1"/>
          <p:nvPr/>
        </p:nvSpPr>
        <p:spPr>
          <a:xfrm>
            <a:off x="16939118" y="9871954"/>
            <a:ext cx="1347901" cy="32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EFEFEF"/>
                </a:solidFill>
                <a:latin typeface="Arial Black"/>
                <a:ea typeface="Arial Black"/>
                <a:cs typeface="Arial Black"/>
                <a:sym typeface="Arial Black"/>
              </a:rPr>
              <a:t>Página</a:t>
            </a:r>
            <a:r>
              <a:rPr lang="en-US" sz="2000" dirty="0">
                <a:solidFill>
                  <a:srgbClr val="EFEFEF"/>
                </a:solidFill>
                <a:latin typeface="Arial Black"/>
                <a:ea typeface="Arial Black"/>
                <a:cs typeface="Arial Black"/>
                <a:sym typeface="Arial Black"/>
              </a:rPr>
              <a:t> 2</a:t>
            </a:r>
            <a:endParaRPr sz="200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08" name="Google Shape;10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210" y="248084"/>
            <a:ext cx="6381749" cy="542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" name="Google Shape;109;p5"/>
          <p:cNvGrpSpPr/>
          <p:nvPr/>
        </p:nvGrpSpPr>
        <p:grpSpPr>
          <a:xfrm>
            <a:off x="0" y="1057278"/>
            <a:ext cx="18288021" cy="478155"/>
            <a:chOff x="0" y="1057278"/>
            <a:chExt cx="18288021" cy="478155"/>
          </a:xfrm>
        </p:grpSpPr>
        <p:sp>
          <p:nvSpPr>
            <p:cNvPr id="110" name="Google Shape;110;p5"/>
            <p:cNvSpPr/>
            <p:nvPr/>
          </p:nvSpPr>
          <p:spPr>
            <a:xfrm>
              <a:off x="9144021" y="1071565"/>
              <a:ext cx="9144000" cy="14604"/>
            </a:xfrm>
            <a:custGeom>
              <a:avLst/>
              <a:gdLst/>
              <a:ahLst/>
              <a:cxnLst/>
              <a:rect l="l" t="t" r="r" b="b"/>
              <a:pathLst>
                <a:path w="9144000" h="14605" extrusionOk="0">
                  <a:moveTo>
                    <a:pt x="0" y="0"/>
                  </a:moveTo>
                  <a:lnTo>
                    <a:pt x="9143999" y="14287"/>
                  </a:lnTo>
                </a:path>
              </a:pathLst>
            </a:custGeom>
            <a:noFill/>
            <a:ln w="28550" cap="flat" cmpd="sng">
              <a:solidFill>
                <a:srgbClr val="89DF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0" y="1057278"/>
              <a:ext cx="9142095" cy="478155"/>
            </a:xfrm>
            <a:custGeom>
              <a:avLst/>
              <a:gdLst/>
              <a:ahLst/>
              <a:cxnLst/>
              <a:rect l="l" t="t" r="r" b="b"/>
              <a:pathLst>
                <a:path w="9142095" h="478155" extrusionOk="0">
                  <a:moveTo>
                    <a:pt x="0" y="0"/>
                  </a:moveTo>
                  <a:lnTo>
                    <a:pt x="9141687" y="0"/>
                  </a:lnTo>
                  <a:lnTo>
                    <a:pt x="9141687" y="477812"/>
                  </a:lnTo>
                  <a:lnTo>
                    <a:pt x="0" y="4778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64F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12" name="Google Shape;112;p5"/>
          <p:cNvSpPr txBox="1"/>
          <p:nvPr/>
        </p:nvSpPr>
        <p:spPr>
          <a:xfrm>
            <a:off x="1033400" y="9871954"/>
            <a:ext cx="6636363" cy="32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3C64FA"/>
                </a:solidFill>
                <a:latin typeface="Arial Black"/>
                <a:ea typeface="Arial Black"/>
                <a:cs typeface="Arial Black"/>
                <a:sym typeface="Arial Black"/>
              </a:rPr>
              <a:t>Diplomado</a:t>
            </a:r>
            <a:r>
              <a:rPr lang="en-US" sz="2000" dirty="0">
                <a:solidFill>
                  <a:srgbClr val="3C64FA"/>
                </a:solidFill>
                <a:latin typeface="Arial Black"/>
                <a:ea typeface="Arial Black"/>
                <a:cs typeface="Arial Black"/>
                <a:sym typeface="Arial Black"/>
              </a:rPr>
              <a:t> Derecho de Familia</a:t>
            </a:r>
            <a:endParaRPr sz="200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 txBox="1"/>
          <p:nvPr/>
        </p:nvSpPr>
        <p:spPr>
          <a:xfrm>
            <a:off x="1028699" y="2110048"/>
            <a:ext cx="6518275" cy="791845"/>
          </a:xfrm>
          <a:prstGeom prst="rect">
            <a:avLst/>
          </a:prstGeom>
          <a:solidFill>
            <a:srgbClr val="89DFCA"/>
          </a:solidFill>
          <a:ln>
            <a:noFill/>
          </a:ln>
        </p:spPr>
        <p:txBody>
          <a:bodyPr spcFirstLastPara="1" wrap="square" lIns="0" tIns="244475" rIns="0" bIns="0" anchor="t" anchorCtr="0">
            <a:spAutoFit/>
          </a:bodyPr>
          <a:lstStyle/>
          <a:p>
            <a:pPr marL="254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Módulo I“Derecho Sustantivo de Familia I”</a:t>
            </a:r>
            <a:endParaRPr sz="19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8" name="Google Shape;118;p6"/>
          <p:cNvSpPr txBox="1">
            <a:spLocks noGrp="1"/>
          </p:cNvSpPr>
          <p:nvPr>
            <p:ph type="title"/>
          </p:nvPr>
        </p:nvSpPr>
        <p:spPr>
          <a:xfrm>
            <a:off x="1183977" y="1031938"/>
            <a:ext cx="4992888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 dirty="0">
                <a:latin typeface="Lucida Sans"/>
                <a:ea typeface="Lucida Sans"/>
                <a:cs typeface="Lucida Sans"/>
                <a:sym typeface="Lucida Sans"/>
              </a:rPr>
              <a:t>CONTENIDO</a:t>
            </a:r>
            <a:endParaRPr dirty="0"/>
          </a:p>
        </p:txBody>
      </p:sp>
      <p:sp>
        <p:nvSpPr>
          <p:cNvPr id="119" name="Google Shape;119;p6"/>
          <p:cNvSpPr txBox="1"/>
          <p:nvPr/>
        </p:nvSpPr>
        <p:spPr>
          <a:xfrm>
            <a:off x="16939118" y="9871944"/>
            <a:ext cx="1348881" cy="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EFEFEF"/>
                </a:solidFill>
                <a:latin typeface="Arial Black"/>
                <a:ea typeface="Arial Black"/>
                <a:cs typeface="Arial Black"/>
                <a:sym typeface="Arial Black"/>
              </a:rPr>
              <a:t>Página</a:t>
            </a:r>
            <a:r>
              <a:rPr lang="en-US" sz="2000" dirty="0">
                <a:solidFill>
                  <a:srgbClr val="EFEFEF"/>
                </a:solidFill>
                <a:latin typeface="Arial Black"/>
                <a:ea typeface="Arial Black"/>
                <a:cs typeface="Arial Black"/>
                <a:sym typeface="Arial Black"/>
              </a:rPr>
              <a:t> 3</a:t>
            </a:r>
            <a:endParaRPr sz="200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20" name="Google Shape;120;p6"/>
          <p:cNvSpPr txBox="1"/>
          <p:nvPr/>
        </p:nvSpPr>
        <p:spPr>
          <a:xfrm>
            <a:off x="1033412" y="9871943"/>
            <a:ext cx="5143453" cy="32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3C64FA"/>
                </a:solidFill>
                <a:latin typeface="Arial Black"/>
                <a:ea typeface="Arial Black"/>
                <a:cs typeface="Arial Black"/>
                <a:sym typeface="Arial Black"/>
              </a:rPr>
              <a:t>Diplomado</a:t>
            </a:r>
            <a:r>
              <a:rPr lang="en-US" sz="2000" dirty="0">
                <a:solidFill>
                  <a:srgbClr val="3C64FA"/>
                </a:solidFill>
                <a:latin typeface="Arial Black"/>
                <a:ea typeface="Arial Black"/>
                <a:cs typeface="Arial Black"/>
                <a:sym typeface="Arial Black"/>
              </a:rPr>
              <a:t> Derecho de Familia</a:t>
            </a:r>
            <a:endParaRPr sz="200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21" name="Google Shape;121;p6"/>
          <p:cNvSpPr/>
          <p:nvPr/>
        </p:nvSpPr>
        <p:spPr>
          <a:xfrm>
            <a:off x="1028700" y="3144995"/>
            <a:ext cx="6496685" cy="0"/>
          </a:xfrm>
          <a:custGeom>
            <a:avLst/>
            <a:gdLst/>
            <a:ahLst/>
            <a:cxnLst/>
            <a:rect l="l" t="t" r="r" b="b"/>
            <a:pathLst>
              <a:path w="6496684" h="120000" extrusionOk="0">
                <a:moveTo>
                  <a:pt x="0" y="0"/>
                </a:moveTo>
                <a:lnTo>
                  <a:pt x="6496108" y="0"/>
                </a:lnTo>
              </a:path>
            </a:pathLst>
          </a:custGeom>
          <a:noFill/>
          <a:ln w="38075" cap="flat" cmpd="sng">
            <a:solidFill>
              <a:srgbClr val="3C6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2" name="Google Shape;122;p6"/>
          <p:cNvSpPr/>
          <p:nvPr/>
        </p:nvSpPr>
        <p:spPr>
          <a:xfrm>
            <a:off x="1028700" y="3995017"/>
            <a:ext cx="6496685" cy="0"/>
          </a:xfrm>
          <a:custGeom>
            <a:avLst/>
            <a:gdLst/>
            <a:ahLst/>
            <a:cxnLst/>
            <a:rect l="l" t="t" r="r" b="b"/>
            <a:pathLst>
              <a:path w="6496684" h="120000" extrusionOk="0">
                <a:moveTo>
                  <a:pt x="0" y="0"/>
                </a:moveTo>
                <a:lnTo>
                  <a:pt x="6496108" y="0"/>
                </a:lnTo>
              </a:path>
            </a:pathLst>
          </a:custGeom>
          <a:noFill/>
          <a:ln w="38075" cap="flat" cmpd="sng">
            <a:solidFill>
              <a:srgbClr val="3C6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3" name="Google Shape;123;p6"/>
          <p:cNvSpPr/>
          <p:nvPr/>
        </p:nvSpPr>
        <p:spPr>
          <a:xfrm>
            <a:off x="1028700" y="4879107"/>
            <a:ext cx="6496685" cy="0"/>
          </a:xfrm>
          <a:custGeom>
            <a:avLst/>
            <a:gdLst/>
            <a:ahLst/>
            <a:cxnLst/>
            <a:rect l="l" t="t" r="r" b="b"/>
            <a:pathLst>
              <a:path w="6496684" h="120000" extrusionOk="0">
                <a:moveTo>
                  <a:pt x="0" y="0"/>
                </a:moveTo>
                <a:lnTo>
                  <a:pt x="6496108" y="0"/>
                </a:lnTo>
              </a:path>
            </a:pathLst>
          </a:custGeom>
          <a:noFill/>
          <a:ln w="38075" cap="flat" cmpd="sng">
            <a:solidFill>
              <a:srgbClr val="3C6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4" name="Google Shape;124;p6"/>
          <p:cNvSpPr txBox="1"/>
          <p:nvPr/>
        </p:nvSpPr>
        <p:spPr>
          <a:xfrm>
            <a:off x="1044325" y="3398493"/>
            <a:ext cx="5642225" cy="1229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Lucida Sans"/>
                <a:ea typeface="Lucida Sans"/>
                <a:cs typeface="Lucida Sans"/>
                <a:sym typeface="Lucida Sans"/>
              </a:rPr>
              <a:t>Profesora: Samantha Morán Tapia</a:t>
            </a:r>
            <a:endParaRPr sz="1700"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700">
              <a:latin typeface="Lucida Sans"/>
              <a:ea typeface="Lucida Sans"/>
              <a:cs typeface="Lucida Sans"/>
              <a:sym typeface="Lucida Sans"/>
            </a:endParaRPr>
          </a:p>
          <a:p>
            <a:pPr marL="741045" marR="5080" lvl="0" indent="-728980" algn="l" rtl="0">
              <a:lnSpc>
                <a:spcPct val="114705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700">
                <a:latin typeface="Lucida Sans"/>
                <a:ea typeface="Lucida Sans"/>
                <a:cs typeface="Lucida Sans"/>
                <a:sym typeface="Lucida Sans"/>
              </a:rPr>
              <a:t>Fecha: Martes 4 de octubre de 19.00 a 22.00 horas. Jueves 3 de octubre de 19.00 a 22.00 horas.</a:t>
            </a:r>
            <a:endParaRPr sz="17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5" name="Google Shape;125;p6"/>
          <p:cNvSpPr txBox="1"/>
          <p:nvPr/>
        </p:nvSpPr>
        <p:spPr>
          <a:xfrm>
            <a:off x="1044324" y="5199888"/>
            <a:ext cx="1284243" cy="278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Contenido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:</a:t>
            </a:r>
            <a:endParaRPr sz="1700" dirty="0"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26" name="Google Shape;12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3668" y="5285804"/>
            <a:ext cx="76200" cy="7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3668" y="5533453"/>
            <a:ext cx="76200" cy="7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3668" y="5781103"/>
            <a:ext cx="76200" cy="7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3668" y="6524053"/>
            <a:ext cx="76200" cy="7619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"/>
          <p:cNvSpPr txBox="1"/>
          <p:nvPr/>
        </p:nvSpPr>
        <p:spPr>
          <a:xfrm>
            <a:off x="2328568" y="5171567"/>
            <a:ext cx="4258310" cy="1522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475" rIns="0" bIns="0" anchor="t" anchorCtr="0">
            <a:spAutoFit/>
          </a:bodyPr>
          <a:lstStyle/>
          <a:p>
            <a:pPr marL="379095" marR="5080" lvl="0" indent="0" algn="l" rtl="0">
              <a:lnSpc>
                <a:spcPct val="1147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La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familia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en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el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ordenamiento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jurídico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.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Matrimonio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y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acuerdo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de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unión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civil.</a:t>
            </a:r>
            <a:endParaRPr sz="1700" dirty="0">
              <a:latin typeface="Lucida Sans"/>
              <a:ea typeface="Lucida Sans"/>
              <a:cs typeface="Lucida Sans"/>
              <a:sym typeface="Lucida Sans"/>
            </a:endParaRPr>
          </a:p>
          <a:p>
            <a:pPr marL="12700" marR="1296035" lvl="0" indent="366395" algn="l" rtl="0">
              <a:lnSpc>
                <a:spcPct val="1147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Relaciones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patrimoniales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: a)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Regímenes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patrimoniales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. b)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Compensación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económica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.</a:t>
            </a:r>
            <a:endParaRPr sz="1700" dirty="0">
              <a:latin typeface="Lucida Sans"/>
              <a:ea typeface="Lucida Sans"/>
              <a:cs typeface="Lucida Sans"/>
              <a:sym typeface="Lucida Sans"/>
            </a:endParaRPr>
          </a:p>
          <a:p>
            <a:pPr marL="379095" lvl="0" indent="0" algn="l" rtl="0">
              <a:lnSpc>
                <a:spcPct val="1117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Alimentos.</a:t>
            </a:r>
            <a:endParaRPr sz="1700" dirty="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1" name="Google Shape;131;p6"/>
          <p:cNvSpPr/>
          <p:nvPr/>
        </p:nvSpPr>
        <p:spPr>
          <a:xfrm>
            <a:off x="9143999" y="1057275"/>
            <a:ext cx="9144000" cy="478155"/>
          </a:xfrm>
          <a:custGeom>
            <a:avLst/>
            <a:gdLst/>
            <a:ahLst/>
            <a:cxnLst/>
            <a:rect l="l" t="t" r="r" b="b"/>
            <a:pathLst>
              <a:path w="9144000" h="478155" extrusionOk="0">
                <a:moveTo>
                  <a:pt x="9143999" y="477812"/>
                </a:moveTo>
                <a:lnTo>
                  <a:pt x="0" y="477812"/>
                </a:lnTo>
                <a:lnTo>
                  <a:pt x="0" y="0"/>
                </a:lnTo>
                <a:lnTo>
                  <a:pt x="9143999" y="0"/>
                </a:lnTo>
                <a:lnTo>
                  <a:pt x="9143999" y="477812"/>
                </a:lnTo>
                <a:close/>
              </a:path>
            </a:pathLst>
          </a:custGeom>
          <a:solidFill>
            <a:srgbClr val="3C64F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6"/>
          <p:cNvSpPr txBox="1"/>
          <p:nvPr/>
        </p:nvSpPr>
        <p:spPr>
          <a:xfrm>
            <a:off x="10570757" y="2092325"/>
            <a:ext cx="6518275" cy="791845"/>
          </a:xfrm>
          <a:prstGeom prst="rect">
            <a:avLst/>
          </a:prstGeom>
          <a:solidFill>
            <a:srgbClr val="89DFCA"/>
          </a:solidFill>
          <a:ln>
            <a:noFill/>
          </a:ln>
        </p:spPr>
        <p:txBody>
          <a:bodyPr spcFirstLastPara="1" wrap="square" lIns="0" tIns="244475" rIns="0" bIns="0" anchor="t" anchorCtr="0">
            <a:spAutoFit/>
          </a:bodyPr>
          <a:lstStyle/>
          <a:p>
            <a:pPr marL="254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Clase Magistral I</a:t>
            </a:r>
            <a:endParaRPr sz="19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10570757" y="3127271"/>
            <a:ext cx="6496685" cy="0"/>
          </a:xfrm>
          <a:custGeom>
            <a:avLst/>
            <a:gdLst/>
            <a:ahLst/>
            <a:cxnLst/>
            <a:rect l="l" t="t" r="r" b="b"/>
            <a:pathLst>
              <a:path w="6496684" h="120000" extrusionOk="0">
                <a:moveTo>
                  <a:pt x="0" y="0"/>
                </a:moveTo>
                <a:lnTo>
                  <a:pt x="6496108" y="0"/>
                </a:lnTo>
              </a:path>
            </a:pathLst>
          </a:custGeom>
          <a:noFill/>
          <a:ln w="38075" cap="flat" cmpd="sng">
            <a:solidFill>
              <a:srgbClr val="3C6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4" name="Google Shape;134;p6"/>
          <p:cNvSpPr/>
          <p:nvPr/>
        </p:nvSpPr>
        <p:spPr>
          <a:xfrm>
            <a:off x="10570757" y="3977294"/>
            <a:ext cx="6496685" cy="0"/>
          </a:xfrm>
          <a:custGeom>
            <a:avLst/>
            <a:gdLst/>
            <a:ahLst/>
            <a:cxnLst/>
            <a:rect l="l" t="t" r="r" b="b"/>
            <a:pathLst>
              <a:path w="6496684" h="120000" extrusionOk="0">
                <a:moveTo>
                  <a:pt x="0" y="0"/>
                </a:moveTo>
                <a:lnTo>
                  <a:pt x="6496108" y="0"/>
                </a:lnTo>
              </a:path>
            </a:pathLst>
          </a:custGeom>
          <a:noFill/>
          <a:ln w="38075" cap="flat" cmpd="sng">
            <a:solidFill>
              <a:srgbClr val="3C6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5" name="Google Shape;135;p6"/>
          <p:cNvSpPr/>
          <p:nvPr/>
        </p:nvSpPr>
        <p:spPr>
          <a:xfrm>
            <a:off x="10570757" y="4861383"/>
            <a:ext cx="6496685" cy="0"/>
          </a:xfrm>
          <a:custGeom>
            <a:avLst/>
            <a:gdLst/>
            <a:ahLst/>
            <a:cxnLst/>
            <a:rect l="l" t="t" r="r" b="b"/>
            <a:pathLst>
              <a:path w="6496684" h="120000" extrusionOk="0">
                <a:moveTo>
                  <a:pt x="0" y="0"/>
                </a:moveTo>
                <a:lnTo>
                  <a:pt x="6496108" y="0"/>
                </a:lnTo>
              </a:path>
            </a:pathLst>
          </a:custGeom>
          <a:noFill/>
          <a:ln w="38075" cap="flat" cmpd="sng">
            <a:solidFill>
              <a:srgbClr val="3C6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6" name="Google Shape;136;p6"/>
          <p:cNvSpPr txBox="1"/>
          <p:nvPr/>
        </p:nvSpPr>
        <p:spPr>
          <a:xfrm>
            <a:off x="10586383" y="3380769"/>
            <a:ext cx="5208905" cy="1079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Lucida Sans"/>
                <a:ea typeface="Lucida Sans"/>
                <a:cs typeface="Lucida Sans"/>
                <a:sym typeface="Lucida Sans"/>
              </a:rPr>
              <a:t>Profesora: Paz Pérez</a:t>
            </a:r>
            <a:endParaRPr sz="1700"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2150"/>
              </a:spcBef>
              <a:spcAft>
                <a:spcPts val="0"/>
              </a:spcAft>
              <a:buNone/>
            </a:pPr>
            <a:endParaRPr sz="1700">
              <a:latin typeface="Lucida Sans"/>
              <a:ea typeface="Lucida Sans"/>
              <a:cs typeface="Lucida Sans"/>
              <a:sym typeface="Lucida Sans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Lucida Sans"/>
                <a:ea typeface="Lucida Sans"/>
                <a:cs typeface="Lucida Sans"/>
                <a:sym typeface="Lucida Sans"/>
              </a:rPr>
              <a:t>Fecha: Martes 8 de octubre de 19.00 a 22.00 horas.</a:t>
            </a:r>
            <a:endParaRPr sz="17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7" name="Google Shape;137;p6"/>
          <p:cNvSpPr txBox="1"/>
          <p:nvPr/>
        </p:nvSpPr>
        <p:spPr>
          <a:xfrm>
            <a:off x="10558056" y="5153843"/>
            <a:ext cx="1283989" cy="274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Contenido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:</a:t>
            </a:r>
            <a:endParaRPr sz="1700" dirty="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8" name="Google Shape;138;p6"/>
          <p:cNvSpPr txBox="1"/>
          <p:nvPr/>
        </p:nvSpPr>
        <p:spPr>
          <a:xfrm>
            <a:off x="11870624" y="5153843"/>
            <a:ext cx="5353999" cy="1234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475" rIns="0" bIns="0" anchor="t" anchorCtr="0">
            <a:spAutoFit/>
          </a:bodyPr>
          <a:lstStyle/>
          <a:p>
            <a:pPr marL="12700" marR="5080" lvl="0" indent="0" algn="l" rtl="0">
              <a:lnSpc>
                <a:spcPct val="1147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“Ley N°21.389 que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crea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el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Registro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Nacional de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Deudores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de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pensiones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de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alimentos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y Ley N°21.484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Responsabilidad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parental y Pago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Efectivo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de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deudas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de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pensión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de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alimentos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”</a:t>
            </a:r>
            <a:endParaRPr sz="1700" dirty="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9" name="Google Shape;139;p6"/>
          <p:cNvSpPr/>
          <p:nvPr/>
        </p:nvSpPr>
        <p:spPr>
          <a:xfrm>
            <a:off x="9143971" y="2095422"/>
            <a:ext cx="9525" cy="7163434"/>
          </a:xfrm>
          <a:custGeom>
            <a:avLst/>
            <a:gdLst/>
            <a:ahLst/>
            <a:cxnLst/>
            <a:rect l="l" t="t" r="r" b="b"/>
            <a:pathLst>
              <a:path w="9525" h="7163434" extrusionOk="0">
                <a:moveTo>
                  <a:pt x="0" y="7162848"/>
                </a:moveTo>
                <a:lnTo>
                  <a:pt x="9520" y="0"/>
                </a:lnTo>
              </a:path>
            </a:pathLst>
          </a:custGeom>
          <a:noFill/>
          <a:ln w="19025" cap="flat" cmpd="sng">
            <a:solidFill>
              <a:srgbClr val="3C6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L" sz="1800" dirty="0"/>
          </a:p>
        </p:txBody>
      </p:sp>
      <p:sp>
        <p:nvSpPr>
          <p:cNvPr id="145" name="Google Shape;145;p7"/>
          <p:cNvSpPr/>
          <p:nvPr/>
        </p:nvSpPr>
        <p:spPr>
          <a:xfrm>
            <a:off x="802210" y="1028700"/>
            <a:ext cx="16459835" cy="0"/>
          </a:xfrm>
          <a:custGeom>
            <a:avLst/>
            <a:gdLst/>
            <a:ahLst/>
            <a:cxnLst/>
            <a:rect l="l" t="t" r="r" b="b"/>
            <a:pathLst>
              <a:path w="16459835" h="120000" extrusionOk="0">
                <a:moveTo>
                  <a:pt x="0" y="0"/>
                </a:moveTo>
                <a:lnTo>
                  <a:pt x="16459320" y="0"/>
                </a:lnTo>
              </a:path>
            </a:pathLst>
          </a:custGeom>
          <a:noFill/>
          <a:ln w="28550" cap="flat" cmpd="sng">
            <a:solidFill>
              <a:srgbClr val="89DF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46" name="Google Shape;14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210" y="305232"/>
            <a:ext cx="6381749" cy="542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" name="Google Shape;147;p7"/>
          <p:cNvGrpSpPr/>
          <p:nvPr/>
        </p:nvGrpSpPr>
        <p:grpSpPr>
          <a:xfrm>
            <a:off x="14982" y="9794899"/>
            <a:ext cx="17247063" cy="478790"/>
            <a:chOff x="14982" y="9794899"/>
            <a:chExt cx="17247063" cy="478790"/>
          </a:xfrm>
        </p:grpSpPr>
        <p:sp>
          <p:nvSpPr>
            <p:cNvPr id="148" name="Google Shape;148;p7"/>
            <p:cNvSpPr/>
            <p:nvPr/>
          </p:nvSpPr>
          <p:spPr>
            <a:xfrm>
              <a:off x="802210" y="9794899"/>
              <a:ext cx="16459835" cy="0"/>
            </a:xfrm>
            <a:custGeom>
              <a:avLst/>
              <a:gdLst/>
              <a:ahLst/>
              <a:cxnLst/>
              <a:rect l="l" t="t" r="r" b="b"/>
              <a:pathLst>
                <a:path w="16459835" h="120000" extrusionOk="0">
                  <a:moveTo>
                    <a:pt x="0" y="0"/>
                  </a:moveTo>
                  <a:lnTo>
                    <a:pt x="16459320" y="0"/>
                  </a:lnTo>
                </a:path>
              </a:pathLst>
            </a:custGeom>
            <a:noFill/>
            <a:ln w="28550" cap="flat" cmpd="sng">
              <a:solidFill>
                <a:srgbClr val="89DF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14982" y="9794899"/>
              <a:ext cx="1575435" cy="478790"/>
            </a:xfrm>
            <a:custGeom>
              <a:avLst/>
              <a:gdLst/>
              <a:ahLst/>
              <a:cxnLst/>
              <a:rect l="l" t="t" r="r" b="b"/>
              <a:pathLst>
                <a:path w="1575435" h="478790" extrusionOk="0">
                  <a:moveTo>
                    <a:pt x="1575303" y="478683"/>
                  </a:moveTo>
                  <a:lnTo>
                    <a:pt x="0" y="478683"/>
                  </a:lnTo>
                  <a:lnTo>
                    <a:pt x="0" y="0"/>
                  </a:lnTo>
                  <a:lnTo>
                    <a:pt x="1575303" y="0"/>
                  </a:lnTo>
                  <a:lnTo>
                    <a:pt x="1575303" y="478683"/>
                  </a:lnTo>
                  <a:close/>
                </a:path>
              </a:pathLst>
            </a:custGeom>
            <a:solidFill>
              <a:srgbClr val="3C64F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0" name="Google Shape;150;p7"/>
          <p:cNvSpPr txBox="1"/>
          <p:nvPr/>
        </p:nvSpPr>
        <p:spPr>
          <a:xfrm>
            <a:off x="1028699" y="2143417"/>
            <a:ext cx="6518275" cy="791845"/>
          </a:xfrm>
          <a:prstGeom prst="rect">
            <a:avLst/>
          </a:prstGeom>
          <a:solidFill>
            <a:srgbClr val="89DFCA"/>
          </a:solidFill>
          <a:ln>
            <a:noFill/>
          </a:ln>
        </p:spPr>
        <p:txBody>
          <a:bodyPr spcFirstLastPara="1" wrap="square" lIns="0" tIns="244475" rIns="0" bIns="0" anchor="t" anchorCtr="0">
            <a:spAutoFit/>
          </a:bodyPr>
          <a:lstStyle/>
          <a:p>
            <a:pPr marL="74739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Módulo II “Derecho Sustantivo de Familia II”</a:t>
            </a:r>
            <a:endParaRPr sz="19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13507930" y="1023220"/>
            <a:ext cx="4350862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 dirty="0">
                <a:latin typeface="Lucida Sans"/>
                <a:ea typeface="Lucida Sans"/>
                <a:cs typeface="Lucida Sans"/>
                <a:sym typeface="Lucida Sans"/>
              </a:rPr>
              <a:t>CONTENIDO</a:t>
            </a:r>
            <a:endParaRPr dirty="0"/>
          </a:p>
        </p:txBody>
      </p:sp>
      <p:sp>
        <p:nvSpPr>
          <p:cNvPr id="152" name="Google Shape;152;p7"/>
          <p:cNvSpPr txBox="1"/>
          <p:nvPr/>
        </p:nvSpPr>
        <p:spPr>
          <a:xfrm>
            <a:off x="240557" y="9857656"/>
            <a:ext cx="1378186" cy="33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EFEFEF"/>
                </a:solidFill>
                <a:latin typeface="Arial Black"/>
                <a:ea typeface="Arial Black"/>
                <a:cs typeface="Arial Black"/>
                <a:sym typeface="Arial Black"/>
              </a:rPr>
              <a:t>Página 4</a:t>
            </a:r>
            <a:endParaRPr sz="20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53" name="Google Shape;153;p7"/>
          <p:cNvSpPr/>
          <p:nvPr/>
        </p:nvSpPr>
        <p:spPr>
          <a:xfrm>
            <a:off x="1028700" y="3178365"/>
            <a:ext cx="6496685" cy="0"/>
          </a:xfrm>
          <a:custGeom>
            <a:avLst/>
            <a:gdLst/>
            <a:ahLst/>
            <a:cxnLst/>
            <a:rect l="l" t="t" r="r" b="b"/>
            <a:pathLst>
              <a:path w="6496684" h="120000" extrusionOk="0">
                <a:moveTo>
                  <a:pt x="0" y="0"/>
                </a:moveTo>
                <a:lnTo>
                  <a:pt x="6496108" y="0"/>
                </a:lnTo>
              </a:path>
            </a:pathLst>
          </a:custGeom>
          <a:noFill/>
          <a:ln w="38075" cap="flat" cmpd="sng">
            <a:solidFill>
              <a:srgbClr val="3C6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4" name="Google Shape;154;p7"/>
          <p:cNvSpPr/>
          <p:nvPr/>
        </p:nvSpPr>
        <p:spPr>
          <a:xfrm>
            <a:off x="1028700" y="4028388"/>
            <a:ext cx="6496685" cy="0"/>
          </a:xfrm>
          <a:custGeom>
            <a:avLst/>
            <a:gdLst/>
            <a:ahLst/>
            <a:cxnLst/>
            <a:rect l="l" t="t" r="r" b="b"/>
            <a:pathLst>
              <a:path w="6496684" h="120000" extrusionOk="0">
                <a:moveTo>
                  <a:pt x="0" y="0"/>
                </a:moveTo>
                <a:lnTo>
                  <a:pt x="6496108" y="0"/>
                </a:lnTo>
              </a:path>
            </a:pathLst>
          </a:custGeom>
          <a:noFill/>
          <a:ln w="38075" cap="flat" cmpd="sng">
            <a:solidFill>
              <a:srgbClr val="3C6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5" name="Google Shape;155;p7"/>
          <p:cNvSpPr/>
          <p:nvPr/>
        </p:nvSpPr>
        <p:spPr>
          <a:xfrm>
            <a:off x="1028700" y="4912476"/>
            <a:ext cx="6496685" cy="0"/>
          </a:xfrm>
          <a:custGeom>
            <a:avLst/>
            <a:gdLst/>
            <a:ahLst/>
            <a:cxnLst/>
            <a:rect l="l" t="t" r="r" b="b"/>
            <a:pathLst>
              <a:path w="6496684" h="120000" extrusionOk="0">
                <a:moveTo>
                  <a:pt x="0" y="0"/>
                </a:moveTo>
                <a:lnTo>
                  <a:pt x="6496108" y="0"/>
                </a:lnTo>
              </a:path>
            </a:pathLst>
          </a:custGeom>
          <a:noFill/>
          <a:ln w="38075" cap="flat" cmpd="sng">
            <a:solidFill>
              <a:srgbClr val="3C6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6" name="Google Shape;156;p7"/>
          <p:cNvSpPr txBox="1"/>
          <p:nvPr/>
        </p:nvSpPr>
        <p:spPr>
          <a:xfrm>
            <a:off x="1030161" y="3431861"/>
            <a:ext cx="5742113" cy="120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2666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Lucida Sans"/>
                <a:ea typeface="Lucida Sans"/>
                <a:cs typeface="Lucida Sans"/>
                <a:sym typeface="Lucida Sans"/>
              </a:rPr>
              <a:t>Profesora: Samantha Morán Tapia</a:t>
            </a:r>
            <a:endParaRPr sz="1700"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185"/>
              </a:spcBef>
              <a:spcAft>
                <a:spcPts val="0"/>
              </a:spcAft>
              <a:buNone/>
            </a:pPr>
            <a:endParaRPr sz="1700">
              <a:latin typeface="Lucida Sans"/>
              <a:ea typeface="Lucida Sans"/>
              <a:cs typeface="Lucida Sans"/>
              <a:sym typeface="Lucida Sans"/>
            </a:endParaRPr>
          </a:p>
          <a:p>
            <a:pPr marL="741045" marR="5080" lvl="0" indent="-728980" algn="l" rtl="0">
              <a:lnSpc>
                <a:spcPct val="114705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700">
                <a:latin typeface="Lucida Sans"/>
                <a:ea typeface="Lucida Sans"/>
                <a:cs typeface="Lucida Sans"/>
                <a:sym typeface="Lucida Sans"/>
              </a:rPr>
              <a:t>Fecha: Martes 10 de octubre de 19.00 a 22.00 horas. Jueves 15 de octubre de 19.00 a 22.00 horas.</a:t>
            </a:r>
            <a:endParaRPr sz="17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57" name="Google Shape;157;p7"/>
          <p:cNvSpPr txBox="1"/>
          <p:nvPr/>
        </p:nvSpPr>
        <p:spPr>
          <a:xfrm>
            <a:off x="1016000" y="5208893"/>
            <a:ext cx="1129030" cy="28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Lucida Sans"/>
                <a:ea typeface="Lucida Sans"/>
                <a:cs typeface="Lucida Sans"/>
                <a:sym typeface="Lucida Sans"/>
              </a:rPr>
              <a:t>Contenido:</a:t>
            </a:r>
            <a:endParaRPr sz="1700"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58" name="Google Shape;15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3668" y="5319172"/>
            <a:ext cx="76200" cy="7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3668" y="6805072"/>
            <a:ext cx="76200" cy="7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3668" y="7052722"/>
            <a:ext cx="76200" cy="7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3668" y="7300372"/>
            <a:ext cx="76200" cy="76199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7"/>
          <p:cNvSpPr txBox="1"/>
          <p:nvPr/>
        </p:nvSpPr>
        <p:spPr>
          <a:xfrm>
            <a:off x="2328568" y="5204936"/>
            <a:ext cx="4871720" cy="226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475" rIns="0" bIns="0" anchor="t" anchorCtr="0">
            <a:spAutoFit/>
          </a:bodyPr>
          <a:lstStyle/>
          <a:p>
            <a:pPr marL="379095" marR="5080" lvl="0" indent="0" algn="l" rtl="0">
              <a:lnSpc>
                <a:spcPct val="1147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Lucida Sans"/>
                <a:ea typeface="Lucida Sans"/>
                <a:cs typeface="Lucida Sans"/>
                <a:sym typeface="Lucida Sans"/>
              </a:rPr>
              <a:t>Niños, niñas y adolescentes como sujetos de derecho.</a:t>
            </a:r>
            <a:endParaRPr sz="1700">
              <a:latin typeface="Lucida Sans"/>
              <a:ea typeface="Lucida Sans"/>
              <a:cs typeface="Lucida Sans"/>
              <a:sym typeface="Lucida Sans"/>
            </a:endParaRPr>
          </a:p>
          <a:p>
            <a:pPr marL="194945" lvl="0" indent="-191770" algn="l" rtl="0">
              <a:lnSpc>
                <a:spcPct val="109117"/>
              </a:lnSpc>
              <a:spcBef>
                <a:spcPts val="0"/>
              </a:spcBef>
              <a:spcAft>
                <a:spcPts val="0"/>
              </a:spcAft>
              <a:buSzPts val="1550"/>
              <a:buFont typeface="Lucida Sans"/>
              <a:buAutoNum type="alphaLcParenR"/>
            </a:pPr>
            <a:r>
              <a:rPr lang="en-US" sz="1700">
                <a:latin typeface="Lucida Sans"/>
                <a:ea typeface="Lucida Sans"/>
                <a:cs typeface="Lucida Sans"/>
                <a:sym typeface="Lucida Sans"/>
              </a:rPr>
              <a:t>Cuidado personal.</a:t>
            </a:r>
            <a:endParaRPr sz="1700">
              <a:latin typeface="Lucida Sans"/>
              <a:ea typeface="Lucida Sans"/>
              <a:cs typeface="Lucida Sans"/>
              <a:sym typeface="Lucida Sans"/>
            </a:endParaRPr>
          </a:p>
          <a:p>
            <a:pPr marL="207009" lvl="0" indent="-200024" algn="l" rtl="0">
              <a:lnSpc>
                <a:spcPct val="114705"/>
              </a:lnSpc>
              <a:spcBef>
                <a:spcPts val="0"/>
              </a:spcBef>
              <a:spcAft>
                <a:spcPts val="0"/>
              </a:spcAft>
              <a:buSzPts val="1550"/>
              <a:buFont typeface="Lucida Sans"/>
              <a:buAutoNum type="alphaLcParenR"/>
            </a:pPr>
            <a:r>
              <a:rPr lang="en-US" sz="1700">
                <a:latin typeface="Lucida Sans"/>
                <a:ea typeface="Lucida Sans"/>
                <a:cs typeface="Lucida Sans"/>
                <a:sym typeface="Lucida Sans"/>
              </a:rPr>
              <a:t>Patria potestad.</a:t>
            </a:r>
            <a:endParaRPr sz="1700">
              <a:latin typeface="Lucida Sans"/>
              <a:ea typeface="Lucida Sans"/>
              <a:cs typeface="Lucida Sans"/>
              <a:sym typeface="Lucida Sans"/>
            </a:endParaRPr>
          </a:p>
          <a:p>
            <a:pPr marL="177800" lvl="0" indent="-177800" algn="l" rtl="0">
              <a:lnSpc>
                <a:spcPct val="114705"/>
              </a:lnSpc>
              <a:spcBef>
                <a:spcPts val="0"/>
              </a:spcBef>
              <a:spcAft>
                <a:spcPts val="0"/>
              </a:spcAft>
              <a:buSzPts val="1550"/>
              <a:buFont typeface="Lucida Sans"/>
              <a:buAutoNum type="alphaLcParenR"/>
            </a:pPr>
            <a:r>
              <a:rPr lang="en-US" sz="1700">
                <a:latin typeface="Lucida Sans"/>
                <a:ea typeface="Lucida Sans"/>
                <a:cs typeface="Lucida Sans"/>
                <a:sym typeface="Lucida Sans"/>
              </a:rPr>
              <a:t>Pensión de alimentos.</a:t>
            </a:r>
            <a:endParaRPr sz="1700">
              <a:latin typeface="Lucida Sans"/>
              <a:ea typeface="Lucida Sans"/>
              <a:cs typeface="Lucida Sans"/>
              <a:sym typeface="Lucida Sans"/>
            </a:endParaRPr>
          </a:p>
          <a:p>
            <a:pPr marL="207009" lvl="0" indent="-200024" algn="l" rtl="0">
              <a:lnSpc>
                <a:spcPct val="114705"/>
              </a:lnSpc>
              <a:spcBef>
                <a:spcPts val="0"/>
              </a:spcBef>
              <a:spcAft>
                <a:spcPts val="0"/>
              </a:spcAft>
              <a:buSzPts val="1550"/>
              <a:buFont typeface="Lucida Sans"/>
              <a:buAutoNum type="alphaLcParenR"/>
            </a:pPr>
            <a:r>
              <a:rPr lang="en-US" sz="1700">
                <a:latin typeface="Lucida Sans"/>
                <a:ea typeface="Lucida Sans"/>
                <a:cs typeface="Lucida Sans"/>
                <a:sym typeface="Lucida Sans"/>
              </a:rPr>
              <a:t>Relación directa y regular.</a:t>
            </a:r>
            <a:endParaRPr sz="1700">
              <a:latin typeface="Lucida Sans"/>
              <a:ea typeface="Lucida Sans"/>
              <a:cs typeface="Lucida Sans"/>
              <a:sym typeface="Lucida Sans"/>
            </a:endParaRPr>
          </a:p>
          <a:p>
            <a:pPr marL="379095" marR="1870075" lvl="0" indent="0" algn="l" rtl="0">
              <a:lnSpc>
                <a:spcPct val="114705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sz="1700">
                <a:latin typeface="Lucida Sans"/>
                <a:ea typeface="Lucida Sans"/>
                <a:cs typeface="Lucida Sans"/>
                <a:sym typeface="Lucida Sans"/>
              </a:rPr>
              <a:t>Responsabilidad parental. Medidas de Protección.</a:t>
            </a:r>
            <a:endParaRPr sz="1700">
              <a:latin typeface="Lucida Sans"/>
              <a:ea typeface="Lucida Sans"/>
              <a:cs typeface="Lucida Sans"/>
              <a:sym typeface="Lucida Sans"/>
            </a:endParaRPr>
          </a:p>
          <a:p>
            <a:pPr marL="379095" lvl="0" indent="0" algn="l" rtl="0">
              <a:lnSpc>
                <a:spcPct val="1117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Lucida Sans"/>
                <a:ea typeface="Lucida Sans"/>
                <a:cs typeface="Lucida Sans"/>
                <a:sym typeface="Lucida Sans"/>
              </a:rPr>
              <a:t>Violencia Intrafamiliar.</a:t>
            </a:r>
            <a:endParaRPr sz="17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63" name="Google Shape;163;p7"/>
          <p:cNvSpPr/>
          <p:nvPr/>
        </p:nvSpPr>
        <p:spPr>
          <a:xfrm>
            <a:off x="14982" y="1028700"/>
            <a:ext cx="9144635" cy="478155"/>
          </a:xfrm>
          <a:custGeom>
            <a:avLst/>
            <a:gdLst/>
            <a:ahLst/>
            <a:cxnLst/>
            <a:rect l="l" t="t" r="r" b="b"/>
            <a:pathLst>
              <a:path w="9144635" h="478155" extrusionOk="0">
                <a:moveTo>
                  <a:pt x="9144012" y="477812"/>
                </a:moveTo>
                <a:lnTo>
                  <a:pt x="0" y="477812"/>
                </a:lnTo>
                <a:lnTo>
                  <a:pt x="0" y="0"/>
                </a:lnTo>
                <a:lnTo>
                  <a:pt x="9144012" y="0"/>
                </a:lnTo>
                <a:lnTo>
                  <a:pt x="9144012" y="477812"/>
                </a:lnTo>
                <a:close/>
              </a:path>
            </a:pathLst>
          </a:custGeom>
          <a:solidFill>
            <a:srgbClr val="3C64F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7"/>
          <p:cNvSpPr txBox="1"/>
          <p:nvPr/>
        </p:nvSpPr>
        <p:spPr>
          <a:xfrm>
            <a:off x="10738735" y="2143417"/>
            <a:ext cx="6518275" cy="791845"/>
          </a:xfrm>
          <a:prstGeom prst="rect">
            <a:avLst/>
          </a:prstGeom>
          <a:solidFill>
            <a:srgbClr val="89DFCA"/>
          </a:solidFill>
          <a:ln>
            <a:noFill/>
          </a:ln>
        </p:spPr>
        <p:txBody>
          <a:bodyPr spcFirstLastPara="1" wrap="square" lIns="0" tIns="114300" rIns="0" bIns="0" anchor="t" anchorCtr="0">
            <a:spAutoFit/>
          </a:bodyPr>
          <a:lstStyle/>
          <a:p>
            <a:pPr marL="208915" marR="198755" lvl="0" indent="122554" algn="l" rtl="0">
              <a:lnSpc>
                <a:spcPct val="1184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Módulo III “Normativa Internacional aplicable en el Derecho de Familia desde una perspectiva de género”</a:t>
            </a:r>
            <a:endParaRPr sz="19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5" name="Google Shape;165;p7"/>
          <p:cNvSpPr/>
          <p:nvPr/>
        </p:nvSpPr>
        <p:spPr>
          <a:xfrm>
            <a:off x="10738733" y="3178365"/>
            <a:ext cx="6496685" cy="0"/>
          </a:xfrm>
          <a:custGeom>
            <a:avLst/>
            <a:gdLst/>
            <a:ahLst/>
            <a:cxnLst/>
            <a:rect l="l" t="t" r="r" b="b"/>
            <a:pathLst>
              <a:path w="6496684" h="120000" extrusionOk="0">
                <a:moveTo>
                  <a:pt x="0" y="0"/>
                </a:moveTo>
                <a:lnTo>
                  <a:pt x="6496108" y="0"/>
                </a:lnTo>
              </a:path>
            </a:pathLst>
          </a:custGeom>
          <a:noFill/>
          <a:ln w="38075" cap="flat" cmpd="sng">
            <a:solidFill>
              <a:srgbClr val="3C6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6" name="Google Shape;166;p7"/>
          <p:cNvSpPr/>
          <p:nvPr/>
        </p:nvSpPr>
        <p:spPr>
          <a:xfrm>
            <a:off x="10738733" y="4028388"/>
            <a:ext cx="6496685" cy="0"/>
          </a:xfrm>
          <a:custGeom>
            <a:avLst/>
            <a:gdLst/>
            <a:ahLst/>
            <a:cxnLst/>
            <a:rect l="l" t="t" r="r" b="b"/>
            <a:pathLst>
              <a:path w="6496684" h="120000" extrusionOk="0">
                <a:moveTo>
                  <a:pt x="0" y="0"/>
                </a:moveTo>
                <a:lnTo>
                  <a:pt x="6496108" y="0"/>
                </a:lnTo>
              </a:path>
            </a:pathLst>
          </a:custGeom>
          <a:noFill/>
          <a:ln w="38075" cap="flat" cmpd="sng">
            <a:solidFill>
              <a:srgbClr val="3C6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7" name="Google Shape;167;p7"/>
          <p:cNvSpPr/>
          <p:nvPr/>
        </p:nvSpPr>
        <p:spPr>
          <a:xfrm>
            <a:off x="10738733" y="4912476"/>
            <a:ext cx="6496685" cy="0"/>
          </a:xfrm>
          <a:custGeom>
            <a:avLst/>
            <a:gdLst/>
            <a:ahLst/>
            <a:cxnLst/>
            <a:rect l="l" t="t" r="r" b="b"/>
            <a:pathLst>
              <a:path w="6496684" h="120000" extrusionOk="0">
                <a:moveTo>
                  <a:pt x="0" y="0"/>
                </a:moveTo>
                <a:lnTo>
                  <a:pt x="6496108" y="0"/>
                </a:lnTo>
              </a:path>
            </a:pathLst>
          </a:custGeom>
          <a:noFill/>
          <a:ln w="38075" cap="flat" cmpd="sng">
            <a:solidFill>
              <a:srgbClr val="3C6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8" name="Google Shape;168;p7"/>
          <p:cNvSpPr txBox="1"/>
          <p:nvPr/>
        </p:nvSpPr>
        <p:spPr>
          <a:xfrm>
            <a:off x="10726033" y="5204936"/>
            <a:ext cx="1129030" cy="28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Lucida Sans"/>
                <a:ea typeface="Lucida Sans"/>
                <a:cs typeface="Lucida Sans"/>
                <a:sym typeface="Lucida Sans"/>
              </a:rPr>
              <a:t>Contenido:</a:t>
            </a:r>
            <a:endParaRPr sz="1700"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69" name="Google Shape;16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03702" y="5319172"/>
            <a:ext cx="76200" cy="7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03702" y="5814472"/>
            <a:ext cx="76200" cy="7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03702" y="6309772"/>
            <a:ext cx="76200" cy="7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03702" y="6805072"/>
            <a:ext cx="76200" cy="7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03702" y="7052722"/>
            <a:ext cx="76200" cy="7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03702" y="7300372"/>
            <a:ext cx="76200" cy="7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03702" y="8043322"/>
            <a:ext cx="76200" cy="7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03702" y="8290972"/>
            <a:ext cx="76200" cy="7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03702" y="8786272"/>
            <a:ext cx="76200" cy="7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03702" y="9033922"/>
            <a:ext cx="76200" cy="7619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7"/>
          <p:cNvSpPr txBox="1"/>
          <p:nvPr/>
        </p:nvSpPr>
        <p:spPr>
          <a:xfrm>
            <a:off x="10734388" y="3517289"/>
            <a:ext cx="6981191" cy="598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Profesora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: Susan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Sepúlveda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Chacama</a:t>
            </a:r>
            <a:endParaRPr sz="1700" dirty="0"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185"/>
              </a:spcBef>
              <a:spcAft>
                <a:spcPts val="0"/>
              </a:spcAft>
              <a:buNone/>
            </a:pPr>
            <a:endParaRPr sz="1700" dirty="0">
              <a:latin typeface="Lucida Sans"/>
              <a:ea typeface="Lucida Sans"/>
              <a:cs typeface="Lucida Sans"/>
              <a:sym typeface="Lucida Sans"/>
            </a:endParaRPr>
          </a:p>
          <a:p>
            <a:pPr marL="741045" marR="5080" lvl="0" indent="-728980" algn="l" rtl="0">
              <a:lnSpc>
                <a:spcPct val="114705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Fecha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: Martes 17 de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octubre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de 19.00 a 22.00 horas.</a:t>
            </a:r>
            <a:endParaRPr dirty="0"/>
          </a:p>
          <a:p>
            <a:pPr marL="741045" marR="5080" lvl="0" indent="-728980" algn="l" rtl="0">
              <a:lnSpc>
                <a:spcPct val="114705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          Jueves 22 de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octubre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de 19.00 a 22.00 horas.</a:t>
            </a:r>
            <a:endParaRPr sz="1700" dirty="0"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745"/>
              </a:spcBef>
              <a:spcAft>
                <a:spcPts val="0"/>
              </a:spcAft>
              <a:buNone/>
            </a:pPr>
            <a:endParaRPr sz="1700" dirty="0">
              <a:latin typeface="Lucida Sans"/>
              <a:ea typeface="Lucida Sans"/>
              <a:cs typeface="Lucida Sans"/>
              <a:sym typeface="Lucida Sans"/>
            </a:endParaRPr>
          </a:p>
          <a:p>
            <a:pPr marL="1663700" marR="714375" lvl="0" indent="0" algn="l" rtl="0">
              <a:lnSpc>
                <a:spcPct val="1147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Pacto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Internacional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de Derechos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Civiles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y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Políticos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.</a:t>
            </a:r>
            <a:endParaRPr sz="1700" dirty="0">
              <a:latin typeface="Lucida Sans"/>
              <a:ea typeface="Lucida Sans"/>
              <a:cs typeface="Lucida Sans"/>
              <a:sym typeface="Lucida Sans"/>
            </a:endParaRPr>
          </a:p>
          <a:p>
            <a:pPr marL="1663700" marR="250190" lvl="0" indent="0" algn="l" rtl="0">
              <a:lnSpc>
                <a:spcPct val="1147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Pacto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Internacional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de Derechos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Económicos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,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Sociales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y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Culturales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.</a:t>
            </a:r>
            <a:endParaRPr sz="1700" dirty="0">
              <a:latin typeface="Lucida Sans"/>
              <a:ea typeface="Lucida Sans"/>
              <a:cs typeface="Lucida Sans"/>
              <a:sym typeface="Lucida Sans"/>
            </a:endParaRPr>
          </a:p>
          <a:p>
            <a:pPr marL="1663700" marR="81915" lvl="0" indent="0" algn="l" rtl="0">
              <a:lnSpc>
                <a:spcPct val="1147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Declaración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y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Programa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de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Acción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de Derechos Humanos de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Viena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.</a:t>
            </a:r>
            <a:endParaRPr sz="1700" dirty="0">
              <a:latin typeface="Lucida Sans"/>
              <a:ea typeface="Lucida Sans"/>
              <a:cs typeface="Lucida Sans"/>
              <a:sym typeface="Lucida Sans"/>
            </a:endParaRPr>
          </a:p>
          <a:p>
            <a:pPr marL="1663700" marR="102235" lvl="0" indent="0" algn="l" rtl="0">
              <a:lnSpc>
                <a:spcPct val="1147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Convención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Americana de Derechos Humanos.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Convención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Belém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Do Para.</a:t>
            </a:r>
            <a:endParaRPr sz="1700" dirty="0">
              <a:latin typeface="Lucida Sans"/>
              <a:ea typeface="Lucida Sans"/>
              <a:cs typeface="Lucida Sans"/>
              <a:sym typeface="Lucida Sans"/>
            </a:endParaRPr>
          </a:p>
          <a:p>
            <a:pPr marL="1663700" marR="425450" lvl="0" indent="0" algn="l" rtl="0">
              <a:lnSpc>
                <a:spcPct val="1147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Convención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para la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eliminación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de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todas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las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formas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de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discriminación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contra la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Mujer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(CEDAW) y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Protocolo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Facultativo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.</a:t>
            </a:r>
            <a:endParaRPr sz="1700" dirty="0">
              <a:latin typeface="Lucida Sans"/>
              <a:ea typeface="Lucida Sans"/>
              <a:cs typeface="Lucida Sans"/>
              <a:sym typeface="Lucida Sans"/>
            </a:endParaRPr>
          </a:p>
          <a:p>
            <a:pPr marL="1663700" marR="95250" lvl="0" indent="0" algn="l" rtl="0">
              <a:lnSpc>
                <a:spcPct val="1147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Convención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de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los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Derechos del Niño/a.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Declaración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sobre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la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Eliminación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de la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violencia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contra la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Mujer</a:t>
            </a:r>
            <a:endParaRPr lang="en-US" sz="1700" dirty="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80" name="Google Shape;180;p7"/>
          <p:cNvSpPr/>
          <p:nvPr/>
        </p:nvSpPr>
        <p:spPr>
          <a:xfrm>
            <a:off x="9143971" y="2095422"/>
            <a:ext cx="9525" cy="7163434"/>
          </a:xfrm>
          <a:custGeom>
            <a:avLst/>
            <a:gdLst/>
            <a:ahLst/>
            <a:cxnLst/>
            <a:rect l="l" t="t" r="r" b="b"/>
            <a:pathLst>
              <a:path w="9525" h="7163434" extrusionOk="0">
                <a:moveTo>
                  <a:pt x="0" y="7162848"/>
                </a:moveTo>
                <a:lnTo>
                  <a:pt x="9520" y="0"/>
                </a:lnTo>
              </a:path>
            </a:pathLst>
          </a:custGeom>
          <a:noFill/>
          <a:ln w="19025" cap="flat" cmpd="sng">
            <a:solidFill>
              <a:srgbClr val="3C6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"/>
          <p:cNvSpPr txBox="1"/>
          <p:nvPr/>
        </p:nvSpPr>
        <p:spPr>
          <a:xfrm>
            <a:off x="1196677" y="2092327"/>
            <a:ext cx="6518275" cy="791845"/>
          </a:xfrm>
          <a:prstGeom prst="rect">
            <a:avLst/>
          </a:prstGeom>
          <a:solidFill>
            <a:srgbClr val="89DFCA"/>
          </a:solidFill>
          <a:ln>
            <a:noFill/>
          </a:ln>
        </p:spPr>
        <p:txBody>
          <a:bodyPr spcFirstLastPara="1" wrap="square" lIns="0" tIns="244475" rIns="0" bIns="0" anchor="t" anchorCtr="0">
            <a:spAutoFit/>
          </a:bodyPr>
          <a:lstStyle/>
          <a:p>
            <a:pPr marL="254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Clase Magistral II</a:t>
            </a:r>
            <a:endParaRPr sz="19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6" name="Google Shape;186;p8"/>
          <p:cNvSpPr txBox="1">
            <a:spLocks noGrp="1"/>
          </p:cNvSpPr>
          <p:nvPr>
            <p:ph type="title"/>
          </p:nvPr>
        </p:nvSpPr>
        <p:spPr>
          <a:xfrm>
            <a:off x="1183976" y="1031939"/>
            <a:ext cx="4638325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 dirty="0">
                <a:latin typeface="Lucida Sans"/>
                <a:ea typeface="Lucida Sans"/>
                <a:cs typeface="Lucida Sans"/>
                <a:sym typeface="Lucida Sans"/>
              </a:rPr>
              <a:t>CONTENIDO</a:t>
            </a:r>
            <a:endParaRPr dirty="0"/>
          </a:p>
        </p:txBody>
      </p:sp>
      <p:sp>
        <p:nvSpPr>
          <p:cNvPr id="187" name="Google Shape;187;p8"/>
          <p:cNvSpPr txBox="1"/>
          <p:nvPr/>
        </p:nvSpPr>
        <p:spPr>
          <a:xfrm>
            <a:off x="16939118" y="9871946"/>
            <a:ext cx="1348881" cy="32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EFEFEF"/>
                </a:solidFill>
                <a:latin typeface="Arial Black"/>
                <a:ea typeface="Arial Black"/>
                <a:cs typeface="Arial Black"/>
                <a:sym typeface="Arial Black"/>
              </a:rPr>
              <a:t>Página</a:t>
            </a:r>
            <a:r>
              <a:rPr lang="en-US" sz="2000" dirty="0">
                <a:solidFill>
                  <a:srgbClr val="EFEFEF"/>
                </a:solidFill>
                <a:latin typeface="Arial Black"/>
                <a:ea typeface="Arial Black"/>
                <a:cs typeface="Arial Black"/>
                <a:sym typeface="Arial Black"/>
              </a:rPr>
              <a:t> 5</a:t>
            </a:r>
            <a:endParaRPr sz="200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88" name="Google Shape;188;p8"/>
          <p:cNvSpPr txBox="1"/>
          <p:nvPr/>
        </p:nvSpPr>
        <p:spPr>
          <a:xfrm>
            <a:off x="1033400" y="9871946"/>
            <a:ext cx="4788901" cy="32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3C64FA"/>
                </a:solidFill>
                <a:latin typeface="Arial Black"/>
                <a:ea typeface="Arial Black"/>
                <a:cs typeface="Arial Black"/>
                <a:sym typeface="Arial Black"/>
              </a:rPr>
              <a:t>Diplomado</a:t>
            </a:r>
            <a:r>
              <a:rPr lang="en-US" sz="2000" dirty="0">
                <a:solidFill>
                  <a:srgbClr val="3C64FA"/>
                </a:solidFill>
                <a:latin typeface="Arial Black"/>
                <a:ea typeface="Arial Black"/>
                <a:cs typeface="Arial Black"/>
                <a:sym typeface="Arial Black"/>
              </a:rPr>
              <a:t> Derecho de Familia</a:t>
            </a:r>
            <a:endParaRPr sz="200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89" name="Google Shape;189;p8"/>
          <p:cNvSpPr/>
          <p:nvPr/>
        </p:nvSpPr>
        <p:spPr>
          <a:xfrm>
            <a:off x="1196677" y="3127273"/>
            <a:ext cx="6496685" cy="0"/>
          </a:xfrm>
          <a:custGeom>
            <a:avLst/>
            <a:gdLst/>
            <a:ahLst/>
            <a:cxnLst/>
            <a:rect l="l" t="t" r="r" b="b"/>
            <a:pathLst>
              <a:path w="6496684" h="120000" extrusionOk="0">
                <a:moveTo>
                  <a:pt x="0" y="0"/>
                </a:moveTo>
                <a:lnTo>
                  <a:pt x="6496108" y="0"/>
                </a:lnTo>
              </a:path>
            </a:pathLst>
          </a:custGeom>
          <a:noFill/>
          <a:ln w="38075" cap="flat" cmpd="sng">
            <a:solidFill>
              <a:srgbClr val="3C6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8"/>
          <p:cNvSpPr/>
          <p:nvPr/>
        </p:nvSpPr>
        <p:spPr>
          <a:xfrm>
            <a:off x="1196677" y="3977295"/>
            <a:ext cx="6496685" cy="0"/>
          </a:xfrm>
          <a:custGeom>
            <a:avLst/>
            <a:gdLst/>
            <a:ahLst/>
            <a:cxnLst/>
            <a:rect l="l" t="t" r="r" b="b"/>
            <a:pathLst>
              <a:path w="6496684" h="120000" extrusionOk="0">
                <a:moveTo>
                  <a:pt x="0" y="0"/>
                </a:moveTo>
                <a:lnTo>
                  <a:pt x="6496108" y="0"/>
                </a:lnTo>
              </a:path>
            </a:pathLst>
          </a:custGeom>
          <a:noFill/>
          <a:ln w="38075" cap="flat" cmpd="sng">
            <a:solidFill>
              <a:srgbClr val="3C6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8"/>
          <p:cNvSpPr/>
          <p:nvPr/>
        </p:nvSpPr>
        <p:spPr>
          <a:xfrm>
            <a:off x="1196677" y="4861385"/>
            <a:ext cx="6496685" cy="0"/>
          </a:xfrm>
          <a:custGeom>
            <a:avLst/>
            <a:gdLst/>
            <a:ahLst/>
            <a:cxnLst/>
            <a:rect l="l" t="t" r="r" b="b"/>
            <a:pathLst>
              <a:path w="6496684" h="120000" extrusionOk="0">
                <a:moveTo>
                  <a:pt x="0" y="0"/>
                </a:moveTo>
                <a:lnTo>
                  <a:pt x="6496108" y="0"/>
                </a:lnTo>
              </a:path>
            </a:pathLst>
          </a:custGeom>
          <a:noFill/>
          <a:ln w="38075" cap="flat" cmpd="sng">
            <a:solidFill>
              <a:srgbClr val="3C6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8"/>
          <p:cNvSpPr txBox="1"/>
          <p:nvPr/>
        </p:nvSpPr>
        <p:spPr>
          <a:xfrm>
            <a:off x="1198139" y="3380770"/>
            <a:ext cx="5557520" cy="1079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2666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Lucida Sans"/>
                <a:ea typeface="Lucida Sans"/>
                <a:cs typeface="Lucida Sans"/>
                <a:sym typeface="Lucida Sans"/>
              </a:rPr>
              <a:t>Profesora: Maurizio Sovino Meléndez.</a:t>
            </a:r>
            <a:endParaRPr sz="1700"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2150"/>
              </a:spcBef>
              <a:spcAft>
                <a:spcPts val="0"/>
              </a:spcAft>
              <a:buNone/>
            </a:pPr>
            <a:endParaRPr sz="1700">
              <a:latin typeface="Lucida Sans"/>
              <a:ea typeface="Lucida Sans"/>
              <a:cs typeface="Lucida Sans"/>
              <a:sym typeface="Lucida Sans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Lucida Sans"/>
                <a:ea typeface="Lucida Sans"/>
                <a:cs typeface="Lucida Sans"/>
                <a:sym typeface="Lucida Sans"/>
              </a:rPr>
              <a:t>Fecha: Jueves 24 de octubre de 19.00 a 22.00 horas.</a:t>
            </a:r>
            <a:endParaRPr sz="17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93" name="Google Shape;193;p8"/>
          <p:cNvSpPr txBox="1"/>
          <p:nvPr/>
        </p:nvSpPr>
        <p:spPr>
          <a:xfrm>
            <a:off x="1183965" y="5176853"/>
            <a:ext cx="1186870" cy="274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Contenido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:</a:t>
            </a:r>
            <a:endParaRPr sz="1700" dirty="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94" name="Google Shape;194;p8"/>
          <p:cNvSpPr txBox="1"/>
          <p:nvPr/>
        </p:nvSpPr>
        <p:spPr>
          <a:xfrm>
            <a:off x="2496545" y="5153845"/>
            <a:ext cx="2492375" cy="28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Lucida Sans"/>
                <a:ea typeface="Lucida Sans"/>
                <a:cs typeface="Lucida Sans"/>
                <a:sym typeface="Lucida Sans"/>
              </a:rPr>
              <a:t>“Violencia Adulto Mayor”</a:t>
            </a:r>
            <a:endParaRPr sz="17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95" name="Google Shape;195;p8"/>
          <p:cNvSpPr/>
          <p:nvPr/>
        </p:nvSpPr>
        <p:spPr>
          <a:xfrm>
            <a:off x="9143999" y="1035845"/>
            <a:ext cx="9144000" cy="478155"/>
          </a:xfrm>
          <a:custGeom>
            <a:avLst/>
            <a:gdLst/>
            <a:ahLst/>
            <a:cxnLst/>
            <a:rect l="l" t="t" r="r" b="b"/>
            <a:pathLst>
              <a:path w="9144000" h="478155" extrusionOk="0">
                <a:moveTo>
                  <a:pt x="9143999" y="477812"/>
                </a:moveTo>
                <a:lnTo>
                  <a:pt x="0" y="477812"/>
                </a:lnTo>
                <a:lnTo>
                  <a:pt x="0" y="0"/>
                </a:lnTo>
                <a:lnTo>
                  <a:pt x="9143999" y="0"/>
                </a:lnTo>
                <a:lnTo>
                  <a:pt x="9143999" y="477812"/>
                </a:lnTo>
                <a:close/>
              </a:path>
            </a:pathLst>
          </a:custGeom>
          <a:solidFill>
            <a:srgbClr val="3C64F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8"/>
          <p:cNvSpPr txBox="1"/>
          <p:nvPr/>
        </p:nvSpPr>
        <p:spPr>
          <a:xfrm>
            <a:off x="10570757" y="2092327"/>
            <a:ext cx="6518275" cy="791845"/>
          </a:xfrm>
          <a:prstGeom prst="rect">
            <a:avLst/>
          </a:prstGeom>
          <a:solidFill>
            <a:srgbClr val="89DFCA"/>
          </a:solidFill>
          <a:ln>
            <a:noFill/>
          </a:ln>
        </p:spPr>
        <p:txBody>
          <a:bodyPr spcFirstLastPara="1" wrap="square" lIns="0" tIns="114300" rIns="0" bIns="0" anchor="t" anchorCtr="0">
            <a:spAutoFit/>
          </a:bodyPr>
          <a:lstStyle/>
          <a:p>
            <a:pPr marL="2654300" marR="100965" lvl="0" indent="-2543175" algn="l" rtl="0">
              <a:lnSpc>
                <a:spcPct val="1184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Módulo IV “La Mediación en familia como resolución de conflictos”</a:t>
            </a:r>
            <a:endParaRPr sz="19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7" name="Google Shape;197;p8"/>
          <p:cNvSpPr/>
          <p:nvPr/>
        </p:nvSpPr>
        <p:spPr>
          <a:xfrm>
            <a:off x="10570757" y="3127273"/>
            <a:ext cx="6496685" cy="0"/>
          </a:xfrm>
          <a:custGeom>
            <a:avLst/>
            <a:gdLst/>
            <a:ahLst/>
            <a:cxnLst/>
            <a:rect l="l" t="t" r="r" b="b"/>
            <a:pathLst>
              <a:path w="6496684" h="120000" extrusionOk="0">
                <a:moveTo>
                  <a:pt x="0" y="0"/>
                </a:moveTo>
                <a:lnTo>
                  <a:pt x="6496108" y="0"/>
                </a:lnTo>
              </a:path>
            </a:pathLst>
          </a:custGeom>
          <a:noFill/>
          <a:ln w="38075" cap="flat" cmpd="sng">
            <a:solidFill>
              <a:srgbClr val="3C6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8"/>
          <p:cNvSpPr/>
          <p:nvPr/>
        </p:nvSpPr>
        <p:spPr>
          <a:xfrm>
            <a:off x="10570757" y="3977295"/>
            <a:ext cx="6496685" cy="0"/>
          </a:xfrm>
          <a:custGeom>
            <a:avLst/>
            <a:gdLst/>
            <a:ahLst/>
            <a:cxnLst/>
            <a:rect l="l" t="t" r="r" b="b"/>
            <a:pathLst>
              <a:path w="6496684" h="120000" extrusionOk="0">
                <a:moveTo>
                  <a:pt x="0" y="0"/>
                </a:moveTo>
                <a:lnTo>
                  <a:pt x="6496108" y="0"/>
                </a:lnTo>
              </a:path>
            </a:pathLst>
          </a:custGeom>
          <a:noFill/>
          <a:ln w="38075" cap="flat" cmpd="sng">
            <a:solidFill>
              <a:srgbClr val="3C6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8"/>
          <p:cNvSpPr/>
          <p:nvPr/>
        </p:nvSpPr>
        <p:spPr>
          <a:xfrm>
            <a:off x="10570757" y="4861385"/>
            <a:ext cx="6496685" cy="0"/>
          </a:xfrm>
          <a:custGeom>
            <a:avLst/>
            <a:gdLst/>
            <a:ahLst/>
            <a:cxnLst/>
            <a:rect l="l" t="t" r="r" b="b"/>
            <a:pathLst>
              <a:path w="6496684" h="120000" extrusionOk="0">
                <a:moveTo>
                  <a:pt x="0" y="0"/>
                </a:moveTo>
                <a:lnTo>
                  <a:pt x="6496108" y="0"/>
                </a:lnTo>
              </a:path>
            </a:pathLst>
          </a:custGeom>
          <a:noFill/>
          <a:ln w="38075" cap="flat" cmpd="sng">
            <a:solidFill>
              <a:srgbClr val="3C6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8"/>
          <p:cNvSpPr txBox="1"/>
          <p:nvPr/>
        </p:nvSpPr>
        <p:spPr>
          <a:xfrm>
            <a:off x="10586383" y="3380770"/>
            <a:ext cx="5557520" cy="1079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Lucida Sans"/>
                <a:ea typeface="Lucida Sans"/>
                <a:cs typeface="Lucida Sans"/>
                <a:sym typeface="Lucida Sans"/>
              </a:rPr>
              <a:t>Profesora: Samantha Morán</a:t>
            </a:r>
            <a:endParaRPr sz="1700"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2150"/>
              </a:spcBef>
              <a:spcAft>
                <a:spcPts val="0"/>
              </a:spcAft>
              <a:buNone/>
            </a:pPr>
            <a:endParaRPr sz="1700">
              <a:latin typeface="Lucida Sans"/>
              <a:ea typeface="Lucida Sans"/>
              <a:cs typeface="Lucida Sans"/>
              <a:sym typeface="Lucida Sans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Lucida Sans"/>
                <a:ea typeface="Lucida Sans"/>
                <a:cs typeface="Lucida Sans"/>
                <a:sym typeface="Lucida Sans"/>
              </a:rPr>
              <a:t>Fecha: Martes 29 de octubre de 19.00 a 22.00 horas.</a:t>
            </a:r>
            <a:endParaRPr sz="17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01" name="Google Shape;201;p8"/>
          <p:cNvSpPr txBox="1"/>
          <p:nvPr/>
        </p:nvSpPr>
        <p:spPr>
          <a:xfrm>
            <a:off x="10558057" y="5153844"/>
            <a:ext cx="1351958" cy="274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Lucida Sans"/>
                <a:ea typeface="Lucida Sans"/>
                <a:cs typeface="Lucida Sans"/>
                <a:sym typeface="Lucida Sans"/>
              </a:rPr>
              <a:t>Contenido:</a:t>
            </a:r>
            <a:endParaRPr sz="1700"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202" name="Google Shape;20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35725" y="5268082"/>
            <a:ext cx="76200" cy="7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35725" y="5515732"/>
            <a:ext cx="76200" cy="7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35725" y="6011032"/>
            <a:ext cx="76200" cy="76199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8"/>
          <p:cNvSpPr txBox="1"/>
          <p:nvPr/>
        </p:nvSpPr>
        <p:spPr>
          <a:xfrm>
            <a:off x="12237635" y="5153845"/>
            <a:ext cx="4288790" cy="1027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475" rIns="0" bIns="0" anchor="t" anchorCtr="0">
            <a:spAutoFit/>
          </a:bodyPr>
          <a:lstStyle/>
          <a:p>
            <a:pPr marL="12700" marR="5080" lvl="0" indent="0" algn="l" rtl="0">
              <a:lnSpc>
                <a:spcPct val="1147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Concepto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de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mediación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familiar.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Funciones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y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utilidad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de la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mediación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como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técnica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de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resolución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de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conflictos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.</a:t>
            </a:r>
            <a:endParaRPr sz="1700" dirty="0">
              <a:latin typeface="Lucida Sans"/>
              <a:ea typeface="Lucida Sans"/>
              <a:cs typeface="Lucida Sans"/>
              <a:sym typeface="Lucida Sans"/>
            </a:endParaRPr>
          </a:p>
          <a:p>
            <a:pPr marL="12700" lvl="0" indent="0" algn="l" rtl="0">
              <a:lnSpc>
                <a:spcPct val="1117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Desafíos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futuros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.</a:t>
            </a:r>
            <a:endParaRPr sz="1700" dirty="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06" name="Google Shape;206;p8"/>
          <p:cNvSpPr/>
          <p:nvPr/>
        </p:nvSpPr>
        <p:spPr>
          <a:xfrm>
            <a:off x="9143971" y="2095423"/>
            <a:ext cx="9525" cy="7163434"/>
          </a:xfrm>
          <a:custGeom>
            <a:avLst/>
            <a:gdLst/>
            <a:ahLst/>
            <a:cxnLst/>
            <a:rect l="l" t="t" r="r" b="b"/>
            <a:pathLst>
              <a:path w="9525" h="7163434" extrusionOk="0">
                <a:moveTo>
                  <a:pt x="0" y="7162848"/>
                </a:moveTo>
                <a:lnTo>
                  <a:pt x="9520" y="0"/>
                </a:lnTo>
              </a:path>
            </a:pathLst>
          </a:custGeom>
          <a:noFill/>
          <a:ln w="19025" cap="flat" cmpd="sng">
            <a:solidFill>
              <a:srgbClr val="3C6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" name="Google Shape;212;p9"/>
          <p:cNvSpPr/>
          <p:nvPr/>
        </p:nvSpPr>
        <p:spPr>
          <a:xfrm>
            <a:off x="802210" y="1028700"/>
            <a:ext cx="16459835" cy="0"/>
          </a:xfrm>
          <a:custGeom>
            <a:avLst/>
            <a:gdLst/>
            <a:ahLst/>
            <a:cxnLst/>
            <a:rect l="l" t="t" r="r" b="b"/>
            <a:pathLst>
              <a:path w="16459835" h="120000" extrusionOk="0">
                <a:moveTo>
                  <a:pt x="0" y="0"/>
                </a:moveTo>
                <a:lnTo>
                  <a:pt x="16459320" y="0"/>
                </a:lnTo>
              </a:path>
            </a:pathLst>
          </a:custGeom>
          <a:noFill/>
          <a:ln w="28550" cap="flat" cmpd="sng">
            <a:solidFill>
              <a:srgbClr val="89DF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13" name="Google Shape;21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210" y="305231"/>
            <a:ext cx="6381749" cy="542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9"/>
          <p:cNvGrpSpPr/>
          <p:nvPr/>
        </p:nvGrpSpPr>
        <p:grpSpPr>
          <a:xfrm>
            <a:off x="14982" y="9794899"/>
            <a:ext cx="17247063" cy="478790"/>
            <a:chOff x="14982" y="9794899"/>
            <a:chExt cx="17247063" cy="478790"/>
          </a:xfrm>
        </p:grpSpPr>
        <p:sp>
          <p:nvSpPr>
            <p:cNvPr id="215" name="Google Shape;215;p9"/>
            <p:cNvSpPr/>
            <p:nvPr/>
          </p:nvSpPr>
          <p:spPr>
            <a:xfrm>
              <a:off x="802210" y="9794899"/>
              <a:ext cx="16459835" cy="0"/>
            </a:xfrm>
            <a:custGeom>
              <a:avLst/>
              <a:gdLst/>
              <a:ahLst/>
              <a:cxnLst/>
              <a:rect l="l" t="t" r="r" b="b"/>
              <a:pathLst>
                <a:path w="16459835" h="120000" extrusionOk="0">
                  <a:moveTo>
                    <a:pt x="0" y="0"/>
                  </a:moveTo>
                  <a:lnTo>
                    <a:pt x="16459320" y="0"/>
                  </a:lnTo>
                </a:path>
              </a:pathLst>
            </a:custGeom>
            <a:noFill/>
            <a:ln w="28550" cap="flat" cmpd="sng">
              <a:solidFill>
                <a:srgbClr val="89DF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14982" y="9794899"/>
              <a:ext cx="1575435" cy="478790"/>
            </a:xfrm>
            <a:custGeom>
              <a:avLst/>
              <a:gdLst/>
              <a:ahLst/>
              <a:cxnLst/>
              <a:rect l="l" t="t" r="r" b="b"/>
              <a:pathLst>
                <a:path w="1575435" h="478790" extrusionOk="0">
                  <a:moveTo>
                    <a:pt x="1575303" y="478683"/>
                  </a:moveTo>
                  <a:lnTo>
                    <a:pt x="0" y="478683"/>
                  </a:lnTo>
                  <a:lnTo>
                    <a:pt x="0" y="0"/>
                  </a:lnTo>
                  <a:lnTo>
                    <a:pt x="1575303" y="0"/>
                  </a:lnTo>
                  <a:lnTo>
                    <a:pt x="1575303" y="478683"/>
                  </a:lnTo>
                  <a:close/>
                </a:path>
              </a:pathLst>
            </a:custGeom>
            <a:solidFill>
              <a:srgbClr val="3C64F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17" name="Google Shape;217;p9"/>
          <p:cNvSpPr txBox="1"/>
          <p:nvPr/>
        </p:nvSpPr>
        <p:spPr>
          <a:xfrm>
            <a:off x="1028699" y="2143416"/>
            <a:ext cx="6518275" cy="791845"/>
          </a:xfrm>
          <a:prstGeom prst="rect">
            <a:avLst/>
          </a:prstGeom>
          <a:solidFill>
            <a:srgbClr val="89DFCA"/>
          </a:solidFill>
          <a:ln>
            <a:noFill/>
          </a:ln>
        </p:spPr>
        <p:txBody>
          <a:bodyPr spcFirstLastPara="1" wrap="square" lIns="0" tIns="244475" rIns="0" bIns="0" anchor="t" anchorCtr="0">
            <a:spAutoFit/>
          </a:bodyPr>
          <a:lstStyle/>
          <a:p>
            <a:pPr marL="7302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Módulo IV “La función del consejero técnico”</a:t>
            </a:r>
            <a:endParaRPr sz="19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8" name="Google Shape;218;p9"/>
          <p:cNvSpPr txBox="1">
            <a:spLocks noGrp="1"/>
          </p:cNvSpPr>
          <p:nvPr>
            <p:ph type="title"/>
          </p:nvPr>
        </p:nvSpPr>
        <p:spPr>
          <a:xfrm>
            <a:off x="13507930" y="1023221"/>
            <a:ext cx="4257556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 dirty="0">
                <a:latin typeface="Lucida Sans"/>
                <a:ea typeface="Lucida Sans"/>
                <a:cs typeface="Lucida Sans"/>
                <a:sym typeface="Lucida Sans"/>
              </a:rPr>
              <a:t>CONTENIDO</a:t>
            </a:r>
            <a:endParaRPr dirty="0"/>
          </a:p>
        </p:txBody>
      </p:sp>
      <p:sp>
        <p:nvSpPr>
          <p:cNvPr id="219" name="Google Shape;219;p9"/>
          <p:cNvSpPr txBox="1"/>
          <p:nvPr/>
        </p:nvSpPr>
        <p:spPr>
          <a:xfrm>
            <a:off x="240557" y="9857660"/>
            <a:ext cx="1349860" cy="32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EFEFEF"/>
                </a:solidFill>
                <a:latin typeface="Arial Black"/>
                <a:ea typeface="Arial Black"/>
                <a:cs typeface="Arial Black"/>
                <a:sym typeface="Arial Black"/>
              </a:rPr>
              <a:t>Página</a:t>
            </a:r>
            <a:r>
              <a:rPr lang="en-US" sz="2000" dirty="0">
                <a:solidFill>
                  <a:srgbClr val="EFEFEF"/>
                </a:solidFill>
                <a:latin typeface="Arial Black"/>
                <a:ea typeface="Arial Black"/>
                <a:cs typeface="Arial Black"/>
                <a:sym typeface="Arial Black"/>
              </a:rPr>
              <a:t> 6</a:t>
            </a:r>
            <a:endParaRPr sz="200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20" name="Google Shape;220;p9"/>
          <p:cNvSpPr txBox="1"/>
          <p:nvPr/>
        </p:nvSpPr>
        <p:spPr>
          <a:xfrm>
            <a:off x="13255251" y="9857660"/>
            <a:ext cx="5047731" cy="32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3C64FA"/>
                </a:solidFill>
                <a:latin typeface="Arial Black"/>
                <a:ea typeface="Arial Black"/>
                <a:cs typeface="Arial Black"/>
                <a:sym typeface="Arial Black"/>
              </a:rPr>
              <a:t>Diplomado</a:t>
            </a:r>
            <a:r>
              <a:rPr lang="en-US" sz="2000" dirty="0">
                <a:solidFill>
                  <a:srgbClr val="3C64FA"/>
                </a:solidFill>
                <a:latin typeface="Arial Black"/>
                <a:ea typeface="Arial Black"/>
                <a:cs typeface="Arial Black"/>
                <a:sym typeface="Arial Black"/>
              </a:rPr>
              <a:t> Derecho de Familia</a:t>
            </a:r>
            <a:endParaRPr sz="200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21" name="Google Shape;221;p9"/>
          <p:cNvSpPr/>
          <p:nvPr/>
        </p:nvSpPr>
        <p:spPr>
          <a:xfrm>
            <a:off x="1028700" y="3178364"/>
            <a:ext cx="6496685" cy="0"/>
          </a:xfrm>
          <a:custGeom>
            <a:avLst/>
            <a:gdLst/>
            <a:ahLst/>
            <a:cxnLst/>
            <a:rect l="l" t="t" r="r" b="b"/>
            <a:pathLst>
              <a:path w="6496684" h="120000" extrusionOk="0">
                <a:moveTo>
                  <a:pt x="0" y="0"/>
                </a:moveTo>
                <a:lnTo>
                  <a:pt x="6496108" y="0"/>
                </a:lnTo>
              </a:path>
            </a:pathLst>
          </a:custGeom>
          <a:noFill/>
          <a:ln w="38075" cap="flat" cmpd="sng">
            <a:solidFill>
              <a:srgbClr val="3C6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2" name="Google Shape;222;p9"/>
          <p:cNvSpPr/>
          <p:nvPr/>
        </p:nvSpPr>
        <p:spPr>
          <a:xfrm>
            <a:off x="1028700" y="4028387"/>
            <a:ext cx="6496685" cy="0"/>
          </a:xfrm>
          <a:custGeom>
            <a:avLst/>
            <a:gdLst/>
            <a:ahLst/>
            <a:cxnLst/>
            <a:rect l="l" t="t" r="r" b="b"/>
            <a:pathLst>
              <a:path w="6496684" h="120000" extrusionOk="0">
                <a:moveTo>
                  <a:pt x="0" y="0"/>
                </a:moveTo>
                <a:lnTo>
                  <a:pt x="6496108" y="0"/>
                </a:lnTo>
              </a:path>
            </a:pathLst>
          </a:custGeom>
          <a:noFill/>
          <a:ln w="38075" cap="flat" cmpd="sng">
            <a:solidFill>
              <a:srgbClr val="3C6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3" name="Google Shape;223;p9"/>
          <p:cNvSpPr/>
          <p:nvPr/>
        </p:nvSpPr>
        <p:spPr>
          <a:xfrm>
            <a:off x="1028700" y="4912476"/>
            <a:ext cx="6496685" cy="0"/>
          </a:xfrm>
          <a:custGeom>
            <a:avLst/>
            <a:gdLst/>
            <a:ahLst/>
            <a:cxnLst/>
            <a:rect l="l" t="t" r="r" b="b"/>
            <a:pathLst>
              <a:path w="6496684" h="120000" extrusionOk="0">
                <a:moveTo>
                  <a:pt x="0" y="0"/>
                </a:moveTo>
                <a:lnTo>
                  <a:pt x="6496108" y="0"/>
                </a:lnTo>
              </a:path>
            </a:pathLst>
          </a:custGeom>
          <a:noFill/>
          <a:ln w="38075" cap="flat" cmpd="sng">
            <a:solidFill>
              <a:srgbClr val="3C6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4" name="Google Shape;224;p9"/>
          <p:cNvSpPr txBox="1"/>
          <p:nvPr/>
        </p:nvSpPr>
        <p:spPr>
          <a:xfrm>
            <a:off x="1016000" y="3431861"/>
            <a:ext cx="5561965" cy="110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06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Lucida Sans"/>
                <a:ea typeface="Lucida Sans"/>
                <a:cs typeface="Lucida Sans"/>
                <a:sym typeface="Lucida Sans"/>
              </a:rPr>
              <a:t>Profesora: Nataly Barrera Garrido</a:t>
            </a:r>
            <a:endParaRPr sz="1700"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2375"/>
              </a:spcBef>
              <a:spcAft>
                <a:spcPts val="0"/>
              </a:spcAft>
              <a:buNone/>
            </a:pPr>
            <a:endParaRPr sz="1700">
              <a:latin typeface="Lucida Sans"/>
              <a:ea typeface="Lucida Sans"/>
              <a:cs typeface="Lucida Sans"/>
              <a:sym typeface="Lucida Sans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Lucida Sans"/>
                <a:ea typeface="Lucida Sans"/>
                <a:cs typeface="Lucida Sans"/>
                <a:sym typeface="Lucida Sans"/>
              </a:rPr>
              <a:t>Fecha: martes 5 de noviembre de 19.00 a 22.00 horas.</a:t>
            </a:r>
            <a:endParaRPr sz="17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25" name="Google Shape;225;p9"/>
          <p:cNvSpPr txBox="1"/>
          <p:nvPr/>
        </p:nvSpPr>
        <p:spPr>
          <a:xfrm>
            <a:off x="1016000" y="5208892"/>
            <a:ext cx="1129030" cy="28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Lucida Sans"/>
                <a:ea typeface="Lucida Sans"/>
                <a:cs typeface="Lucida Sans"/>
                <a:sym typeface="Lucida Sans"/>
              </a:rPr>
              <a:t>Contenido:</a:t>
            </a:r>
            <a:endParaRPr sz="1700"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226" name="Google Shape;22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3668" y="5319173"/>
            <a:ext cx="76200" cy="7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3668" y="5566823"/>
            <a:ext cx="76200" cy="7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3668" y="5814473"/>
            <a:ext cx="76200" cy="76199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9"/>
          <p:cNvSpPr txBox="1"/>
          <p:nvPr/>
        </p:nvSpPr>
        <p:spPr>
          <a:xfrm>
            <a:off x="2695578" y="5204936"/>
            <a:ext cx="4832985" cy="1027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475" rIns="0" bIns="0" anchor="t" anchorCtr="0">
            <a:spAutoFit/>
          </a:bodyPr>
          <a:lstStyle/>
          <a:p>
            <a:pPr marL="12700" marR="5080" lvl="0" indent="0" algn="l" rtl="0">
              <a:lnSpc>
                <a:spcPct val="1147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Lucida Sans"/>
                <a:ea typeface="Lucida Sans"/>
                <a:cs typeface="Lucida Sans"/>
                <a:sym typeface="Lucida Sans"/>
              </a:rPr>
              <a:t>Formación y rol del consejero técnico. Funciones que desempeña el consejero técnico. Casos prácticos de participación del consejero técnico.</a:t>
            </a:r>
            <a:endParaRPr sz="17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30" name="Google Shape;230;p9"/>
          <p:cNvSpPr/>
          <p:nvPr/>
        </p:nvSpPr>
        <p:spPr>
          <a:xfrm>
            <a:off x="14982" y="1028700"/>
            <a:ext cx="9144635" cy="478155"/>
          </a:xfrm>
          <a:custGeom>
            <a:avLst/>
            <a:gdLst/>
            <a:ahLst/>
            <a:cxnLst/>
            <a:rect l="l" t="t" r="r" b="b"/>
            <a:pathLst>
              <a:path w="9144635" h="478155" extrusionOk="0">
                <a:moveTo>
                  <a:pt x="9144012" y="477812"/>
                </a:moveTo>
                <a:lnTo>
                  <a:pt x="0" y="477812"/>
                </a:lnTo>
                <a:lnTo>
                  <a:pt x="0" y="0"/>
                </a:lnTo>
                <a:lnTo>
                  <a:pt x="9144012" y="0"/>
                </a:lnTo>
                <a:lnTo>
                  <a:pt x="9144012" y="477812"/>
                </a:lnTo>
                <a:close/>
              </a:path>
            </a:pathLst>
          </a:custGeom>
          <a:solidFill>
            <a:srgbClr val="3C64F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1" name="Google Shape;231;p9"/>
          <p:cNvSpPr txBox="1"/>
          <p:nvPr/>
        </p:nvSpPr>
        <p:spPr>
          <a:xfrm>
            <a:off x="10738735" y="2143416"/>
            <a:ext cx="6518275" cy="791845"/>
          </a:xfrm>
          <a:prstGeom prst="rect">
            <a:avLst/>
          </a:prstGeom>
          <a:solidFill>
            <a:srgbClr val="89DFCA"/>
          </a:solidFill>
          <a:ln>
            <a:noFill/>
          </a:ln>
        </p:spPr>
        <p:txBody>
          <a:bodyPr spcFirstLastPara="1" wrap="square" lIns="0" tIns="114300" rIns="0" bIns="0" anchor="t" anchorCtr="0">
            <a:spAutoFit/>
          </a:bodyPr>
          <a:lstStyle/>
          <a:p>
            <a:pPr marL="2393315" marR="196215" lvl="0" indent="-2187575" algn="l" rtl="0">
              <a:lnSpc>
                <a:spcPct val="1184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Módulo V “Violencia Intrafamiliar: Maltrato Infantil y abuso sexual I”</a:t>
            </a:r>
            <a:endParaRPr sz="19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2" name="Google Shape;232;p9"/>
          <p:cNvSpPr/>
          <p:nvPr/>
        </p:nvSpPr>
        <p:spPr>
          <a:xfrm>
            <a:off x="10738733" y="3178364"/>
            <a:ext cx="6496685" cy="0"/>
          </a:xfrm>
          <a:custGeom>
            <a:avLst/>
            <a:gdLst/>
            <a:ahLst/>
            <a:cxnLst/>
            <a:rect l="l" t="t" r="r" b="b"/>
            <a:pathLst>
              <a:path w="6496684" h="120000" extrusionOk="0">
                <a:moveTo>
                  <a:pt x="0" y="0"/>
                </a:moveTo>
                <a:lnTo>
                  <a:pt x="6496108" y="0"/>
                </a:lnTo>
              </a:path>
            </a:pathLst>
          </a:custGeom>
          <a:noFill/>
          <a:ln w="38075" cap="flat" cmpd="sng">
            <a:solidFill>
              <a:srgbClr val="3C6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3" name="Google Shape;233;p9"/>
          <p:cNvSpPr/>
          <p:nvPr/>
        </p:nvSpPr>
        <p:spPr>
          <a:xfrm>
            <a:off x="10738733" y="4028387"/>
            <a:ext cx="6496685" cy="0"/>
          </a:xfrm>
          <a:custGeom>
            <a:avLst/>
            <a:gdLst/>
            <a:ahLst/>
            <a:cxnLst/>
            <a:rect l="l" t="t" r="r" b="b"/>
            <a:pathLst>
              <a:path w="6496684" h="120000" extrusionOk="0">
                <a:moveTo>
                  <a:pt x="0" y="0"/>
                </a:moveTo>
                <a:lnTo>
                  <a:pt x="6496108" y="0"/>
                </a:lnTo>
              </a:path>
            </a:pathLst>
          </a:custGeom>
          <a:noFill/>
          <a:ln w="38075" cap="flat" cmpd="sng">
            <a:solidFill>
              <a:srgbClr val="3C6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4" name="Google Shape;234;p9"/>
          <p:cNvSpPr/>
          <p:nvPr/>
        </p:nvSpPr>
        <p:spPr>
          <a:xfrm>
            <a:off x="10738733" y="4912476"/>
            <a:ext cx="6496685" cy="0"/>
          </a:xfrm>
          <a:custGeom>
            <a:avLst/>
            <a:gdLst/>
            <a:ahLst/>
            <a:cxnLst/>
            <a:rect l="l" t="t" r="r" b="b"/>
            <a:pathLst>
              <a:path w="6496684" h="120000" extrusionOk="0">
                <a:moveTo>
                  <a:pt x="0" y="0"/>
                </a:moveTo>
                <a:lnTo>
                  <a:pt x="6496108" y="0"/>
                </a:lnTo>
              </a:path>
            </a:pathLst>
          </a:custGeom>
          <a:noFill/>
          <a:ln w="38075" cap="flat" cmpd="sng">
            <a:solidFill>
              <a:srgbClr val="3C6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5" name="Google Shape;235;p9"/>
          <p:cNvSpPr txBox="1"/>
          <p:nvPr/>
        </p:nvSpPr>
        <p:spPr>
          <a:xfrm>
            <a:off x="10726032" y="5204935"/>
            <a:ext cx="1462687" cy="274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Contenido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:</a:t>
            </a:r>
            <a:endParaRPr sz="1700" dirty="0"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236" name="Google Shape;23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03702" y="5319173"/>
            <a:ext cx="76200" cy="7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03702" y="5566823"/>
            <a:ext cx="76200" cy="7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03702" y="5814473"/>
            <a:ext cx="76200" cy="7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03702" y="6309773"/>
            <a:ext cx="76200" cy="76199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9"/>
          <p:cNvSpPr txBox="1"/>
          <p:nvPr/>
        </p:nvSpPr>
        <p:spPr>
          <a:xfrm>
            <a:off x="10801350" y="3408610"/>
            <a:ext cx="6470650" cy="304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Profesora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: Carolina Duque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Duvauchelle</a:t>
            </a:r>
            <a:endParaRPr sz="1700" dirty="0"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185"/>
              </a:spcBef>
              <a:spcAft>
                <a:spcPts val="0"/>
              </a:spcAft>
              <a:buNone/>
            </a:pPr>
            <a:endParaRPr sz="1700" dirty="0">
              <a:latin typeface="Lucida Sans"/>
              <a:ea typeface="Lucida Sans"/>
              <a:cs typeface="Lucida Sans"/>
              <a:sym typeface="Lucida Sans"/>
            </a:endParaRPr>
          </a:p>
          <a:p>
            <a:pPr marL="741045" marR="762000" lvl="0" indent="-728980" algn="l" rtl="0">
              <a:lnSpc>
                <a:spcPct val="114705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Fecha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: Jueves  7 de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noviembre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de 19.00 a 22.00 horas. Martes 10 de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noviembre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 19.00 a 22.00 horas.</a:t>
            </a:r>
            <a:endParaRPr sz="1700" dirty="0"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745"/>
              </a:spcBef>
              <a:spcAft>
                <a:spcPts val="0"/>
              </a:spcAft>
              <a:buNone/>
            </a:pPr>
            <a:endParaRPr sz="1700" dirty="0">
              <a:latin typeface="Lucida Sans"/>
              <a:ea typeface="Lucida Sans"/>
              <a:cs typeface="Lucida Sans"/>
              <a:sym typeface="Lucida Sans"/>
            </a:endParaRPr>
          </a:p>
          <a:p>
            <a:pPr marL="1663700" marR="5080" lvl="0" indent="0" algn="l" rtl="0">
              <a:lnSpc>
                <a:spcPct val="1147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Desarrollo del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concepto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de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maltrato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infantil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.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Fenomenología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y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dinámica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del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maltrato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infantil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.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Realidad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internacional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y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nacional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del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fenómeno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.</a:t>
            </a:r>
            <a:endParaRPr sz="1700" dirty="0">
              <a:latin typeface="Lucida Sans"/>
              <a:ea typeface="Lucida Sans"/>
              <a:cs typeface="Lucida Sans"/>
              <a:sym typeface="Lucida Sans"/>
            </a:endParaRPr>
          </a:p>
          <a:p>
            <a:pPr marL="1663700" lvl="0" indent="0" algn="l" rtl="0">
              <a:lnSpc>
                <a:spcPct val="1117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Concepto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de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abuso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 sexual </a:t>
            </a:r>
            <a:r>
              <a:rPr lang="en-US" sz="1700" dirty="0" err="1">
                <a:latin typeface="Lucida Sans"/>
                <a:ea typeface="Lucida Sans"/>
                <a:cs typeface="Lucida Sans"/>
                <a:sym typeface="Lucida Sans"/>
              </a:rPr>
              <a:t>infantil</a:t>
            </a:r>
            <a:r>
              <a:rPr lang="en-US" sz="1700" dirty="0">
                <a:latin typeface="Lucida Sans"/>
                <a:ea typeface="Lucida Sans"/>
                <a:cs typeface="Lucida Sans"/>
                <a:sym typeface="Lucida Sans"/>
              </a:rPr>
              <a:t>.</a:t>
            </a:r>
            <a:endParaRPr sz="1700" dirty="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41" name="Google Shape;241;p9"/>
          <p:cNvSpPr/>
          <p:nvPr/>
        </p:nvSpPr>
        <p:spPr>
          <a:xfrm>
            <a:off x="9143971" y="2095421"/>
            <a:ext cx="9525" cy="7163434"/>
          </a:xfrm>
          <a:custGeom>
            <a:avLst/>
            <a:gdLst/>
            <a:ahLst/>
            <a:cxnLst/>
            <a:rect l="l" t="t" r="r" b="b"/>
            <a:pathLst>
              <a:path w="9525" h="7163434" extrusionOk="0">
                <a:moveTo>
                  <a:pt x="0" y="7162848"/>
                </a:moveTo>
                <a:lnTo>
                  <a:pt x="9520" y="0"/>
                </a:lnTo>
              </a:path>
            </a:pathLst>
          </a:custGeom>
          <a:noFill/>
          <a:ln w="19025" cap="flat" cmpd="sng">
            <a:solidFill>
              <a:srgbClr val="3C64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4334</Words>
  <Application>Microsoft Macintosh PowerPoint</Application>
  <PresentationFormat>Custom</PresentationFormat>
  <Paragraphs>405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Times New Roman</vt:lpstr>
      <vt:lpstr>Trebuchet MS</vt:lpstr>
      <vt:lpstr>Calibri</vt:lpstr>
      <vt:lpstr>Lucida Sans</vt:lpstr>
      <vt:lpstr>Tahoma</vt:lpstr>
      <vt:lpstr>Arial Black</vt:lpstr>
      <vt:lpstr>Arial</vt:lpstr>
      <vt:lpstr>Office Theme</vt:lpstr>
      <vt:lpstr>Diplomado Derecho de Familia</vt:lpstr>
      <vt:lpstr> Cronograma </vt:lpstr>
      <vt:lpstr>ÍNDICE</vt:lpstr>
      <vt:lpstr>Antecedentes Generales</vt:lpstr>
      <vt:lpstr>OBJETIVO GENERAL</vt:lpstr>
      <vt:lpstr>CONTENIDO</vt:lpstr>
      <vt:lpstr>CONTENIDO</vt:lpstr>
      <vt:lpstr>CONTENIDO</vt:lpstr>
      <vt:lpstr>CONTENIDO</vt:lpstr>
      <vt:lpstr>CONTENIDO</vt:lpstr>
      <vt:lpstr>CONTENIDO</vt:lpstr>
      <vt:lpstr>CONTENIDO</vt:lpstr>
      <vt:lpstr>CONTENIDO</vt:lpstr>
      <vt:lpstr> Cronograma </vt:lpstr>
      <vt:lpstr>Metodología del Diplomado</vt:lpstr>
      <vt:lpstr> Cuerpo Docente </vt:lpstr>
      <vt:lpstr> Cuerpo Docente </vt:lpstr>
      <vt:lpstr> Cuerpo Docente </vt:lpstr>
      <vt:lpstr> Cuerpo Docente </vt:lpstr>
      <vt:lpstr> Cuerpo Docente </vt:lpstr>
      <vt:lpstr> Cuerpo Docente </vt:lpstr>
      <vt:lpstr>Valores y formas de pago</vt:lpstr>
      <vt:lpstr>No olvides de enviar tu ficha de inscripción 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Diplomado Derecho de Familia</dc:title>
  <dc:creator>Oscar Leonardo Saez Retamal</dc:creator>
  <cp:lastModifiedBy>tomas honorato estevez</cp:lastModifiedBy>
  <cp:revision>2</cp:revision>
  <dcterms:created xsi:type="dcterms:W3CDTF">2024-05-27T22:31:56Z</dcterms:created>
  <dcterms:modified xsi:type="dcterms:W3CDTF">2024-06-03T14:58:50Z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2023-05-30T00:00:00Z</vt:filetime>
  </property>
  <property fmtid="{D5CDD505-2E9C-101B-9397-08002B2CF9AE}" pid="3" name="Creator">
    <vt:lpwstr>Canva</vt:lpwstr>
  </property>
  <property fmtid="{D5CDD505-2E9C-101B-9397-08002B2CF9AE}" pid="4" name="LastSaved">
    <vt:filetime>2024-05-27T00:00:00Z</vt:filetime>
  </property>
  <property fmtid="{D5CDD505-2E9C-101B-9397-08002B2CF9AE}" pid="5" name="Producer">
    <vt:lpwstr>Canva</vt:lpwstr>
  </property>
</Properties>
</file>